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Override1.xml" ContentType="application/vnd.openxmlformats-officedocument.themeOverrid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theme/themeOverride2.xml" ContentType="application/vnd.openxmlformats-officedocument.themeOverride+xml"/>
  <Override PartName="/ppt/theme/themeOverride3.xml" ContentType="application/vnd.openxmlformats-officedocument.themeOverride+xml"/>
  <Override PartName="/ppt/theme/themeOverride4.xml" ContentType="application/vnd.openxmlformats-officedocument.themeOverride+xml"/>
  <Override PartName="/ppt/theme/themeOverride5.xml" ContentType="application/vnd.openxmlformats-officedocument.themeOverride+xml"/>
  <Override PartName="/ppt/theme/themeOverride6.xml" ContentType="application/vnd.openxmlformats-officedocument.themeOverride+xml"/>
  <Override PartName="/ppt/theme/themeOverride7.xml" ContentType="application/vnd.openxmlformats-officedocument.themeOverride+xml"/>
  <Override PartName="/ppt/theme/themeOverride8.xml" ContentType="application/vnd.openxmlformats-officedocument.themeOverride+xml"/>
  <Override PartName="/ppt/theme/themeOverride9.xml" ContentType="application/vnd.openxmlformats-officedocument.themeOverride+xml"/>
  <Override PartName="/ppt/theme/themeOverride10.xml" ContentType="application/vnd.openxmlformats-officedocument.themeOverride+xml"/>
  <Override PartName="/ppt/theme/themeOverride11.xml" ContentType="application/vnd.openxmlformats-officedocument.themeOverride+xml"/>
  <Override PartName="/ppt/theme/themeOverride12.xml" ContentType="application/vnd.openxmlformats-officedocument.themeOverride+xml"/>
  <Override PartName="/ppt/theme/themeOverride13.xml" ContentType="application/vnd.openxmlformats-officedocument.themeOverride+xml"/>
  <Override PartName="/ppt/theme/themeOverride14.xml" ContentType="application/vnd.openxmlformats-officedocument.themeOverride+xml"/>
  <Override PartName="/ppt/theme/themeOverride15.xml" ContentType="application/vnd.openxmlformats-officedocument.themeOverride+xml"/>
  <Override PartName="/ppt/theme/themeOverride16.xml" ContentType="application/vnd.openxmlformats-officedocument.themeOverr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theme/themeOverride17.xml" ContentType="application/vnd.openxmlformats-officedocument.themeOverr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38"/>
  </p:notesMasterIdLst>
  <p:sldIdLst>
    <p:sldId id="256" r:id="rId2"/>
    <p:sldId id="257" r:id="rId3"/>
    <p:sldId id="258" r:id="rId4"/>
    <p:sldId id="267" r:id="rId5"/>
    <p:sldId id="290" r:id="rId6"/>
    <p:sldId id="291" r:id="rId7"/>
    <p:sldId id="270" r:id="rId8"/>
    <p:sldId id="273" r:id="rId9"/>
    <p:sldId id="274" r:id="rId10"/>
    <p:sldId id="275" r:id="rId11"/>
    <p:sldId id="277" r:id="rId12"/>
    <p:sldId id="278" r:id="rId13"/>
    <p:sldId id="283" r:id="rId14"/>
    <p:sldId id="284" r:id="rId15"/>
    <p:sldId id="279" r:id="rId16"/>
    <p:sldId id="280" r:id="rId17"/>
    <p:sldId id="281" r:id="rId18"/>
    <p:sldId id="282" r:id="rId19"/>
    <p:sldId id="269" r:id="rId20"/>
    <p:sldId id="292" r:id="rId21"/>
    <p:sldId id="259" r:id="rId22"/>
    <p:sldId id="293" r:id="rId23"/>
    <p:sldId id="294" r:id="rId24"/>
    <p:sldId id="295" r:id="rId25"/>
    <p:sldId id="296" r:id="rId26"/>
    <p:sldId id="297" r:id="rId27"/>
    <p:sldId id="298" r:id="rId28"/>
    <p:sldId id="299" r:id="rId29"/>
    <p:sldId id="300" r:id="rId30"/>
    <p:sldId id="301" r:id="rId31"/>
    <p:sldId id="302" r:id="rId32"/>
    <p:sldId id="285" r:id="rId33"/>
    <p:sldId id="272" r:id="rId34"/>
    <p:sldId id="286" r:id="rId35"/>
    <p:sldId id="287" r:id="rId36"/>
    <p:sldId id="288" r:id="rId37"/>
  </p:sldIdLst>
  <p:sldSz cx="18288000" cy="10287000"/>
  <p:notesSz cx="10287000" cy="18288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21945"/>
    <a:srgbClr val="00001C"/>
    <a:srgbClr val="211944"/>
    <a:srgbClr val="003208"/>
    <a:srgbClr val="500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442" autoAdjust="0"/>
    <p:restoredTop sz="94660"/>
  </p:normalViewPr>
  <p:slideViewPr>
    <p:cSldViewPr>
      <p:cViewPr varScale="1">
        <p:scale>
          <a:sx n="41" d="100"/>
          <a:sy n="41" d="100"/>
        </p:scale>
        <p:origin x="54" y="1212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5827713" y="0"/>
            <a:ext cx="4457700" cy="91757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100E55-BE9C-48FF-BA10-F41F774F5D2A}" type="datetimeFigureOut">
              <a:rPr lang="ko-KR" altLang="en-US" smtClean="0"/>
              <a:t>2022-12-07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-342900" y="2286000"/>
            <a:ext cx="10972800" cy="61722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1028700" y="8801100"/>
            <a:ext cx="8229600" cy="72009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5827713" y="17372013"/>
            <a:ext cx="4457700" cy="9159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E32C809-E1FA-47D3-87F9-D7448DD6A39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6625226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1182489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3784241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9098319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3315601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30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84339367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2668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057563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19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3866062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9707014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627896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90100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0605187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2610580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8E32C809-E1FA-47D3-87F9-D7448DD6A399}" type="slidenum">
              <a:rPr lang="ko-KR" altLang="en-US" smtClean="0"/>
              <a:t>26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630551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12/7/2022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7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8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9.xml"/><Relationship Id="rId6" Type="http://schemas.openxmlformats.org/officeDocument/2006/relationships/image" Target="../media/image37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0.xml"/><Relationship Id="rId6" Type="http://schemas.openxmlformats.org/officeDocument/2006/relationships/image" Target="../media/image38.png"/><Relationship Id="rId5" Type="http://schemas.openxmlformats.org/officeDocument/2006/relationships/image" Target="../media/image34.pn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1.xml"/><Relationship Id="rId6" Type="http://schemas.openxmlformats.org/officeDocument/2006/relationships/image" Target="../media/image40.png"/><Relationship Id="rId5" Type="http://schemas.openxmlformats.org/officeDocument/2006/relationships/image" Target="../media/image39.pn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2.xml"/><Relationship Id="rId6" Type="http://schemas.openxmlformats.org/officeDocument/2006/relationships/image" Target="../media/image34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3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3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7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6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4.xml"/><Relationship Id="rId6" Type="http://schemas.openxmlformats.org/officeDocument/2006/relationships/image" Target="../media/image45.png"/><Relationship Id="rId5" Type="http://schemas.openxmlformats.org/officeDocument/2006/relationships/image" Target="../media/image44.png"/><Relationship Id="rId4" Type="http://schemas.openxmlformats.org/officeDocument/2006/relationships/image" Target="../media/image7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49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5.xml"/><Relationship Id="rId6" Type="http://schemas.openxmlformats.org/officeDocument/2006/relationships/image" Target="../media/image48.png"/><Relationship Id="rId5" Type="http://schemas.openxmlformats.org/officeDocument/2006/relationships/image" Target="../media/image47.png"/><Relationship Id="rId4" Type="http://schemas.openxmlformats.org/officeDocument/2006/relationships/image" Target="../media/image7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7" Type="http://schemas.openxmlformats.org/officeDocument/2006/relationships/image" Target="../media/image52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6.xml"/><Relationship Id="rId6" Type="http://schemas.openxmlformats.org/officeDocument/2006/relationships/image" Target="../media/image51.png"/><Relationship Id="rId5" Type="http://schemas.openxmlformats.org/officeDocument/2006/relationships/image" Target="../media/image50.png"/><Relationship Id="rId4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6.png"/><Relationship Id="rId3" Type="http://schemas.openxmlformats.org/officeDocument/2006/relationships/notesSlide" Target="../notesSlides/notesSlide1.xml"/><Relationship Id="rId7" Type="http://schemas.openxmlformats.org/officeDocument/2006/relationships/image" Target="../media/image5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.xml"/><Relationship Id="rId6" Type="http://schemas.openxmlformats.org/officeDocument/2006/relationships/image" Target="../media/image4.png"/><Relationship Id="rId5" Type="http://schemas.openxmlformats.org/officeDocument/2006/relationships/image" Target="../media/image3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3.png"/><Relationship Id="rId4" Type="http://schemas.openxmlformats.org/officeDocument/2006/relationships/image" Target="../media/image5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17.xml"/><Relationship Id="rId5" Type="http://schemas.openxmlformats.org/officeDocument/2006/relationships/image" Target="../media/image55.png"/><Relationship Id="rId4" Type="http://schemas.openxmlformats.org/officeDocument/2006/relationships/image" Target="../media/image54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6.png"/><Relationship Id="rId4" Type="http://schemas.openxmlformats.org/officeDocument/2006/relationships/image" Target="../media/image54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7.png"/><Relationship Id="rId4" Type="http://schemas.openxmlformats.org/officeDocument/2006/relationships/image" Target="../media/image5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8.png"/><Relationship Id="rId4" Type="http://schemas.openxmlformats.org/officeDocument/2006/relationships/image" Target="../media/image54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59.png"/><Relationship Id="rId4" Type="http://schemas.openxmlformats.org/officeDocument/2006/relationships/image" Target="../media/image54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0.png"/><Relationship Id="rId4" Type="http://schemas.openxmlformats.org/officeDocument/2006/relationships/image" Target="../media/image54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1.png"/><Relationship Id="rId4" Type="http://schemas.openxmlformats.org/officeDocument/2006/relationships/image" Target="../media/image54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2.png"/><Relationship Id="rId4" Type="http://schemas.openxmlformats.org/officeDocument/2006/relationships/image" Target="../media/image5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3.png"/><Relationship Id="rId4" Type="http://schemas.openxmlformats.org/officeDocument/2006/relationships/image" Target="../media/image5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png"/><Relationship Id="rId3" Type="http://schemas.openxmlformats.org/officeDocument/2006/relationships/image" Target="../media/image7.png"/><Relationship Id="rId7" Type="http://schemas.openxmlformats.org/officeDocument/2006/relationships/image" Target="../media/image11.png"/><Relationship Id="rId12" Type="http://schemas.openxmlformats.org/officeDocument/2006/relationships/image" Target="../media/image1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15.png"/><Relationship Id="rId5" Type="http://schemas.openxmlformats.org/officeDocument/2006/relationships/image" Target="../media/image9.png"/><Relationship Id="rId10" Type="http://schemas.openxmlformats.org/officeDocument/2006/relationships/image" Target="../media/image14.png"/><Relationship Id="rId4" Type="http://schemas.openxmlformats.org/officeDocument/2006/relationships/image" Target="../media/image8.png"/><Relationship Id="rId9" Type="http://schemas.openxmlformats.org/officeDocument/2006/relationships/image" Target="../media/image13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4.png"/><Relationship Id="rId4" Type="http://schemas.openxmlformats.org/officeDocument/2006/relationships/image" Target="../media/image5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65.png"/><Relationship Id="rId4" Type="http://schemas.openxmlformats.org/officeDocument/2006/relationships/image" Target="../media/image54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2.png"/><Relationship Id="rId3" Type="http://schemas.openxmlformats.org/officeDocument/2006/relationships/image" Target="../media/image67.png"/><Relationship Id="rId7" Type="http://schemas.openxmlformats.org/officeDocument/2006/relationships/image" Target="../media/image71.png"/><Relationship Id="rId2" Type="http://schemas.openxmlformats.org/officeDocument/2006/relationships/image" Target="../media/image6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0.png"/><Relationship Id="rId5" Type="http://schemas.openxmlformats.org/officeDocument/2006/relationships/image" Target="../media/image69.png"/><Relationship Id="rId10" Type="http://schemas.openxmlformats.org/officeDocument/2006/relationships/image" Target="../media/image74.png"/><Relationship Id="rId4" Type="http://schemas.openxmlformats.org/officeDocument/2006/relationships/image" Target="../media/image68.png"/><Relationship Id="rId9" Type="http://schemas.openxmlformats.org/officeDocument/2006/relationships/image" Target="../media/image73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7" Type="http://schemas.openxmlformats.org/officeDocument/2006/relationships/image" Target="../media/image77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6.png"/><Relationship Id="rId5" Type="http://schemas.openxmlformats.org/officeDocument/2006/relationships/image" Target="../media/image75.png"/><Relationship Id="rId4" Type="http://schemas.openxmlformats.org/officeDocument/2006/relationships/image" Target="../media/image69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9.png"/><Relationship Id="rId5" Type="http://schemas.openxmlformats.org/officeDocument/2006/relationships/image" Target="../media/image78.png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83.png"/><Relationship Id="rId3" Type="http://schemas.openxmlformats.org/officeDocument/2006/relationships/image" Target="../media/image67.png"/><Relationship Id="rId7" Type="http://schemas.openxmlformats.org/officeDocument/2006/relationships/image" Target="../media/image82.png"/><Relationship Id="rId2" Type="http://schemas.openxmlformats.org/officeDocument/2006/relationships/image" Target="../media/image8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1.png"/><Relationship Id="rId5" Type="http://schemas.openxmlformats.org/officeDocument/2006/relationships/image" Target="../media/image69.png"/><Relationship Id="rId10" Type="http://schemas.openxmlformats.org/officeDocument/2006/relationships/image" Target="../media/image85.jpeg"/><Relationship Id="rId4" Type="http://schemas.openxmlformats.org/officeDocument/2006/relationships/image" Target="../media/image68.png"/><Relationship Id="rId9" Type="http://schemas.openxmlformats.org/officeDocument/2006/relationships/image" Target="../media/image84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image" Target="../media/image88.png"/><Relationship Id="rId3" Type="http://schemas.openxmlformats.org/officeDocument/2006/relationships/image" Target="../media/image67.png"/><Relationship Id="rId7" Type="http://schemas.openxmlformats.org/officeDocument/2006/relationships/image" Target="../media/image87.png"/><Relationship Id="rId2" Type="http://schemas.openxmlformats.org/officeDocument/2006/relationships/image" Target="../media/image86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85.jpeg"/><Relationship Id="rId5" Type="http://schemas.openxmlformats.org/officeDocument/2006/relationships/image" Target="../media/image69.png"/><Relationship Id="rId4" Type="http://schemas.openxmlformats.org/officeDocument/2006/relationships/image" Target="../media/image68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.png"/><Relationship Id="rId7" Type="http://schemas.openxmlformats.org/officeDocument/2006/relationships/image" Target="../media/image17.png"/><Relationship Id="rId12" Type="http://schemas.openxmlformats.org/officeDocument/2006/relationships/image" Target="../media/image2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11" Type="http://schemas.openxmlformats.org/officeDocument/2006/relationships/image" Target="../media/image21.svg"/><Relationship Id="rId5" Type="http://schemas.openxmlformats.org/officeDocument/2006/relationships/image" Target="../media/image8.png"/><Relationship Id="rId10" Type="http://schemas.openxmlformats.org/officeDocument/2006/relationships/image" Target="../media/image20.png"/><Relationship Id="rId4" Type="http://schemas.openxmlformats.org/officeDocument/2006/relationships/image" Target="../media/image7.png"/><Relationship Id="rId9" Type="http://schemas.openxmlformats.org/officeDocument/2006/relationships/image" Target="../media/image19.jp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1.png"/><Relationship Id="rId7" Type="http://schemas.openxmlformats.org/officeDocument/2006/relationships/image" Target="../media/image24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2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.png"/><Relationship Id="rId7" Type="http://schemas.openxmlformats.org/officeDocument/2006/relationships/image" Target="../media/image27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3.xml"/><Relationship Id="rId6" Type="http://schemas.openxmlformats.org/officeDocument/2006/relationships/image" Target="../media/image26.png"/><Relationship Id="rId5" Type="http://schemas.openxmlformats.org/officeDocument/2006/relationships/image" Target="../media/image2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4.xml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.png"/><Relationship Id="rId7" Type="http://schemas.openxmlformats.org/officeDocument/2006/relationships/image" Target="../media/image3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1" Type="http://schemas.openxmlformats.org/officeDocument/2006/relationships/themeOverride" Target="../theme/themeOverride6.xml"/><Relationship Id="rId6" Type="http://schemas.openxmlformats.org/officeDocument/2006/relationships/image" Target="../media/image33.png"/><Relationship Id="rId5" Type="http://schemas.openxmlformats.org/officeDocument/2006/relationships/image" Target="../media/image29.png"/><Relationship Id="rId4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1286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804365" y="1804365"/>
            <a:ext cx="6676984" cy="6676984"/>
            <a:chOff x="5804365" y="1804365"/>
            <a:chExt cx="6676984" cy="667698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804365" y="1804365"/>
              <a:ext cx="6676984" cy="667698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7696445" y="9200829"/>
            <a:ext cx="289282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이지우 김재윤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498928" y="3343198"/>
            <a:ext cx="5287849" cy="280076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8800" dirty="0">
                <a:ln w="57150"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Farming</a:t>
            </a:r>
          </a:p>
          <a:p>
            <a:pPr algn="ctr"/>
            <a:r>
              <a:rPr lang="en-US" sz="8800" dirty="0">
                <a:ln w="57150">
                  <a:solidFill>
                    <a:schemeClr val="tx1"/>
                  </a:solidFill>
                </a:ln>
                <a:solidFill>
                  <a:schemeClr val="tx1">
                    <a:lumMod val="65000"/>
                    <a:lumOff val="35000"/>
                  </a:schemeClr>
                </a:solidFill>
                <a:latin typeface="Arial Black" panose="020B0A04020102020204" pitchFamily="34" charset="0"/>
              </a:rPr>
              <a:t>Survival</a:t>
            </a:r>
          </a:p>
        </p:txBody>
      </p:sp>
      <p:sp>
        <p:nvSpPr>
          <p:cNvPr id="10" name="Object 10"/>
          <p:cNvSpPr txBox="1"/>
          <p:nvPr/>
        </p:nvSpPr>
        <p:spPr>
          <a:xfrm>
            <a:off x="5888885" y="6749820"/>
            <a:ext cx="6507937" cy="584775"/>
          </a:xfrm>
          <a:prstGeom prst="rect">
            <a:avLst/>
          </a:prstGeom>
          <a:noFill/>
          <a:ln>
            <a:noFill/>
          </a:ln>
        </p:spPr>
        <p:txBody>
          <a:bodyPr wrap="square" rtlCol="0" anchor="t">
            <a:spAutoFit/>
          </a:bodyPr>
          <a:lstStyle/>
          <a:p>
            <a:pPr algn="ctr"/>
            <a:r>
              <a:rPr lang="en-US" sz="3200" b="1" kern="0" spc="-100" dirty="0">
                <a:ln w="12700">
                  <a:solidFill>
                    <a:schemeClr val="tx1"/>
                  </a:solidFill>
                </a:ln>
                <a:solidFill>
                  <a:srgbClr val="FFFFFF"/>
                </a:solidFill>
                <a:latin typeface="배달의민족 도현" panose="020B0600000101010101" pitchFamily="50" charset="-127"/>
                <a:ea typeface="배달의민족 도현" panose="020B0600000101010101" pitchFamily="50" charset="-127"/>
                <a:cs typeface="Pretendard ExtraBold" pitchFamily="34" charset="0"/>
              </a:rPr>
              <a:t>team. 파밍서바이벌</a:t>
            </a:r>
            <a:endParaRPr lang="en-US" sz="3200" b="1" dirty="0">
              <a:ln w="12700">
                <a:solidFill>
                  <a:schemeClr val="tx1"/>
                </a:solidFill>
              </a:ln>
              <a:latin typeface="배달의민족 도현" panose="020B0600000101010101" pitchFamily="50" charset="-127"/>
              <a:ea typeface="배달의민족 도현" panose="020B0600000101010101" pitchFamily="50" charset="-127"/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B334901C-8A09-46B8-A341-B40F1E633D24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9" name="Object 2">
              <a:extLst>
                <a:ext uri="{FF2B5EF4-FFF2-40B4-BE49-F238E27FC236}">
                  <a16:creationId xmlns:a16="http://schemas.microsoft.com/office/drawing/2014/main" id="{5A25CF11-99B0-4CA8-A944-B031EEFD002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20" name="Object 5">
              <a:extLst>
                <a:ext uri="{FF2B5EF4-FFF2-40B4-BE49-F238E27FC236}">
                  <a16:creationId xmlns:a16="http://schemas.microsoft.com/office/drawing/2014/main" id="{B9ABB25D-F031-4441-A32E-A724556A29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296382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메뉴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UI</a:t>
            </a: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시작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240000" y="409486"/>
            <a:ext cx="25833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1E342A60-9063-47E2-B3D6-3A79EF538F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47" y="2862798"/>
            <a:ext cx="2800741" cy="3610479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F133878B-F82E-4149-B99F-E5BAE6ADBCC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305800" y="948236"/>
            <a:ext cx="6324600" cy="8389242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9A1C7A-F638-43AF-B070-C4B808DF9583}"/>
              </a:ext>
            </a:extLst>
          </p:cNvPr>
          <p:cNvCxnSpPr>
            <a:cxnSpLocks/>
          </p:cNvCxnSpPr>
          <p:nvPr/>
        </p:nvCxnSpPr>
        <p:spPr>
          <a:xfrm>
            <a:off x="3048000" y="4610100"/>
            <a:ext cx="1981200" cy="0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049631866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1D4DB2A5-8771-4802-B319-3F3733503113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7BB2F95A-7E02-4E89-A1FE-AF3071CF6E79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5E113EE0-AA93-42C0-BFC4-E08B7F51C0C8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3B3C0380-226B-472C-8F48-2960E954D6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03157" y="1071072"/>
            <a:ext cx="5791200" cy="8496433"/>
          </a:xfrm>
          <a:prstGeom prst="rect">
            <a:avLst/>
          </a:prstGeom>
        </p:spPr>
      </p:pic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296382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게임 시작</a:t>
            </a:r>
            <a:endParaRPr lang="en-US" altLang="ko-KR" sz="4800" b="1" kern="0" spc="-200" dirty="0">
              <a:solidFill>
                <a:srgbClr val="2719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빠른 시작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316200" y="409486"/>
            <a:ext cx="25071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771D729A-2B90-4395-891A-1CC279F5896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761490" y="1071072"/>
            <a:ext cx="6176037" cy="7148974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8E02167-F42C-4731-A196-2CBB047197DD}"/>
              </a:ext>
            </a:extLst>
          </p:cNvPr>
          <p:cNvSpPr/>
          <p:nvPr/>
        </p:nvSpPr>
        <p:spPr>
          <a:xfrm>
            <a:off x="10859551" y="4762002"/>
            <a:ext cx="1269612" cy="762996"/>
          </a:xfrm>
          <a:prstGeom prst="right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FFD48D4E-1A2A-44FA-A8D1-888B91F8971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69451" y="2832904"/>
            <a:ext cx="2727257" cy="361756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9A1C7A-F638-43AF-B070-C4B808DF9583}"/>
              </a:ext>
            </a:extLst>
          </p:cNvPr>
          <p:cNvCxnSpPr>
            <a:cxnSpLocks/>
          </p:cNvCxnSpPr>
          <p:nvPr/>
        </p:nvCxnSpPr>
        <p:spPr>
          <a:xfrm>
            <a:off x="3169426" y="4152900"/>
            <a:ext cx="1890747" cy="0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95854762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5BDB9D-841B-4B52-9DCB-5477F12C96B6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A453BA5F-49B5-456E-AF56-AD740908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7E862D75-35A1-4D0E-BC2B-71AD2A3F8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330669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게임 시작</a:t>
            </a:r>
            <a:endParaRPr lang="en-US" altLang="ko-KR" sz="4800" b="1" kern="0" spc="-200" dirty="0">
              <a:solidFill>
                <a:srgbClr val="2719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만들기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392400" y="409486"/>
            <a:ext cx="24309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CCCA9B-22FF-4109-B5AD-A2CA3312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568" y="2933700"/>
            <a:ext cx="2727257" cy="361756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9A1C7A-F638-43AF-B070-C4B808DF9583}"/>
              </a:ext>
            </a:extLst>
          </p:cNvPr>
          <p:cNvCxnSpPr>
            <a:cxnSpLocks/>
          </p:cNvCxnSpPr>
          <p:nvPr/>
        </p:nvCxnSpPr>
        <p:spPr>
          <a:xfrm flipV="1">
            <a:off x="2981193" y="4914900"/>
            <a:ext cx="1981200" cy="1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5" name="그림 4">
            <a:extLst>
              <a:ext uri="{FF2B5EF4-FFF2-40B4-BE49-F238E27FC236}">
                <a16:creationId xmlns:a16="http://schemas.microsoft.com/office/drawing/2014/main" id="{352D0B53-0ECC-4572-A4E0-B14DE342D330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501712" y="1513279"/>
            <a:ext cx="9385509" cy="725786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280154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5BDB9D-841B-4B52-9DCB-5477F12C96B6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A453BA5F-49B5-456E-AF56-AD740908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7E862D75-35A1-4D0E-BC2B-71AD2A3F8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330669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게임 시작</a:t>
            </a:r>
            <a:endParaRPr lang="en-US" altLang="ko-KR" sz="4800" b="1" kern="0" spc="-200" dirty="0">
              <a:solidFill>
                <a:srgbClr val="2719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참가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316200" y="409486"/>
            <a:ext cx="25071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B4CCCA9B-22FF-4109-B5AD-A2CA331209D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0600" y="2981308"/>
            <a:ext cx="2727257" cy="361756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9A1C7A-F638-43AF-B070-C4B808DF9583}"/>
              </a:ext>
            </a:extLst>
          </p:cNvPr>
          <p:cNvCxnSpPr>
            <a:cxnSpLocks/>
          </p:cNvCxnSpPr>
          <p:nvPr/>
        </p:nvCxnSpPr>
        <p:spPr>
          <a:xfrm flipV="1">
            <a:off x="2958213" y="5753100"/>
            <a:ext cx="1981200" cy="1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3" name="그림 2">
            <a:extLst>
              <a:ext uri="{FF2B5EF4-FFF2-40B4-BE49-F238E27FC236}">
                <a16:creationId xmlns:a16="http://schemas.microsoft.com/office/drawing/2014/main" id="{D00C7E0D-AE45-4E01-9262-4A59D756E222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944836" y="2171056"/>
            <a:ext cx="5609493" cy="5943600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F589334-66B9-464B-89BD-87D0144262AF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2180319" y="2123030"/>
            <a:ext cx="5609493" cy="5984650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C077188-EE0F-45E0-864B-5273BAF684E5}"/>
              </a:ext>
            </a:extLst>
          </p:cNvPr>
          <p:cNvSpPr/>
          <p:nvPr/>
        </p:nvSpPr>
        <p:spPr>
          <a:xfrm>
            <a:off x="11286711" y="4790088"/>
            <a:ext cx="1121420" cy="6505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9758740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3" name="그룹 12">
            <a:extLst>
              <a:ext uri="{FF2B5EF4-FFF2-40B4-BE49-F238E27FC236}">
                <a16:creationId xmlns:a16="http://schemas.microsoft.com/office/drawing/2014/main" id="{D25BDB9D-841B-4B52-9DCB-5477F12C96B6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4" name="Object 2">
              <a:extLst>
                <a:ext uri="{FF2B5EF4-FFF2-40B4-BE49-F238E27FC236}">
                  <a16:creationId xmlns:a16="http://schemas.microsoft.com/office/drawing/2014/main" id="{A453BA5F-49B5-456E-AF56-AD740908674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15" name="Object 5">
              <a:extLst>
                <a:ext uri="{FF2B5EF4-FFF2-40B4-BE49-F238E27FC236}">
                  <a16:creationId xmlns:a16="http://schemas.microsoft.com/office/drawing/2014/main" id="{7E862D75-35A1-4D0E-BC2B-71AD2A3F8EE0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330669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게임 시작</a:t>
            </a:r>
            <a:endParaRPr lang="en-US" altLang="ko-KR" sz="4800" b="1" kern="0" spc="-200" dirty="0">
              <a:solidFill>
                <a:srgbClr val="2719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참가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468600" y="409486"/>
            <a:ext cx="23547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F589334-66B9-464B-89BD-87D0144262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1038" y="3334079"/>
            <a:ext cx="3390777" cy="3617549"/>
          </a:xfrm>
          <a:prstGeom prst="rect">
            <a:avLst/>
          </a:prstGeom>
        </p:spPr>
      </p:pic>
      <p:sp>
        <p:nvSpPr>
          <p:cNvPr id="16" name="화살표: 오른쪽 15">
            <a:extLst>
              <a:ext uri="{FF2B5EF4-FFF2-40B4-BE49-F238E27FC236}">
                <a16:creationId xmlns:a16="http://schemas.microsoft.com/office/drawing/2014/main" id="{FC077188-EE0F-45E0-864B-5273BAF684E5}"/>
              </a:ext>
            </a:extLst>
          </p:cNvPr>
          <p:cNvSpPr/>
          <p:nvPr/>
        </p:nvSpPr>
        <p:spPr>
          <a:xfrm>
            <a:off x="4860074" y="4817588"/>
            <a:ext cx="1121420" cy="650533"/>
          </a:xfrm>
          <a:prstGeom prst="rightArrow">
            <a:avLst/>
          </a:prstGeom>
          <a:solidFill>
            <a:schemeClr val="accent1"/>
          </a:solidFill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A700F4B6-591B-44DA-8FCD-C8C4458F2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632707" y="1740396"/>
            <a:ext cx="9600168" cy="74554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543852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BC3109C-B92C-44BC-A02B-0E52C6B1EAD3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AB7651A6-7723-49D4-8172-25B2F99C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9F738BBC-F39A-410E-ADBE-E831989D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3306697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게임 시작</a:t>
            </a:r>
            <a:endParaRPr lang="en-US" altLang="ko-KR" sz="4800" b="1" kern="0" spc="-200" dirty="0">
              <a:solidFill>
                <a:srgbClr val="2719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메뉴로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316200" y="409486"/>
            <a:ext cx="25071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927E5EA6-8D5E-44CE-A965-AAC03DAEE84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39102" y="1066928"/>
            <a:ext cx="6324600" cy="8153141"/>
          </a:xfrm>
          <a:prstGeom prst="rect">
            <a:avLst/>
          </a:prstGeom>
        </p:spPr>
      </p:pic>
      <p:pic>
        <p:nvPicPr>
          <p:cNvPr id="13" name="그림 12">
            <a:extLst>
              <a:ext uri="{FF2B5EF4-FFF2-40B4-BE49-F238E27FC236}">
                <a16:creationId xmlns:a16="http://schemas.microsoft.com/office/drawing/2014/main" id="{77D286EA-3904-4BA1-BB8A-DA3A043489F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45265" y="3334077"/>
            <a:ext cx="2727257" cy="3617560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9A1C7A-F638-43AF-B070-C4B808DF9583}"/>
              </a:ext>
            </a:extLst>
          </p:cNvPr>
          <p:cNvCxnSpPr>
            <a:cxnSpLocks/>
          </p:cNvCxnSpPr>
          <p:nvPr/>
        </p:nvCxnSpPr>
        <p:spPr>
          <a:xfrm>
            <a:off x="3352800" y="6667500"/>
            <a:ext cx="1768508" cy="0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811158973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BC3109C-B92C-44BC-A02B-0E52C6B1EAD3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AB7651A6-7723-49D4-8172-25B2F99C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9F738BBC-F39A-410E-ADBE-E831989D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330669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인 게임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UI</a:t>
            </a: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392400" y="409486"/>
            <a:ext cx="24309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5B926985-7597-4D41-80D5-A1A308223F0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77624" y="1617082"/>
            <a:ext cx="11536010" cy="7735128"/>
          </a:xfrm>
          <a:prstGeom prst="rect">
            <a:avLst/>
          </a:prstGeom>
        </p:spPr>
      </p:pic>
      <p:pic>
        <p:nvPicPr>
          <p:cNvPr id="14" name="Object 2">
            <a:extLst>
              <a:ext uri="{FF2B5EF4-FFF2-40B4-BE49-F238E27FC236}">
                <a16:creationId xmlns:a16="http://schemas.microsoft.com/office/drawing/2014/main" id="{C97FE32F-8C68-4F12-9F4D-4CA73708BD92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57200" y="6286857"/>
            <a:ext cx="4519211" cy="2769860"/>
          </a:xfrm>
          <a:prstGeom prst="rect">
            <a:avLst/>
          </a:prstGeom>
        </p:spPr>
      </p:pic>
      <p:pic>
        <p:nvPicPr>
          <p:cNvPr id="15" name="Object 2">
            <a:extLst>
              <a:ext uri="{FF2B5EF4-FFF2-40B4-BE49-F238E27FC236}">
                <a16:creationId xmlns:a16="http://schemas.microsoft.com/office/drawing/2014/main" id="{3E8586D1-6A26-4B42-B032-E9A602ED0E92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457200" y="3362987"/>
            <a:ext cx="4546635" cy="2443816"/>
          </a:xfrm>
          <a:prstGeom prst="rect">
            <a:avLst/>
          </a:prstGeom>
        </p:spPr>
      </p:pic>
      <p:sp>
        <p:nvSpPr>
          <p:cNvPr id="16" name="Object 8">
            <a:extLst>
              <a:ext uri="{FF2B5EF4-FFF2-40B4-BE49-F238E27FC236}">
                <a16:creationId xmlns:a16="http://schemas.microsoft.com/office/drawing/2014/main" id="{14F58935-4F78-4BF9-8AEF-E28BC200C712}"/>
              </a:ext>
            </a:extLst>
          </p:cNvPr>
          <p:cNvSpPr txBox="1"/>
          <p:nvPr/>
        </p:nvSpPr>
        <p:spPr>
          <a:xfrm>
            <a:off x="457199" y="3007566"/>
            <a:ext cx="16073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비교 예시</a:t>
            </a:r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)</a:t>
            </a: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D70CD35D-AC49-4E65-A42F-4456E554EF4A}"/>
              </a:ext>
            </a:extLst>
          </p:cNvPr>
          <p:cNvSpPr txBox="1"/>
          <p:nvPr/>
        </p:nvSpPr>
        <p:spPr>
          <a:xfrm>
            <a:off x="3955281" y="5829972"/>
            <a:ext cx="16073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-</a:t>
            </a:r>
            <a:r>
              <a:rPr lang="en-US" altLang="ko-KR" sz="2000" b="1" dirty="0" err="1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Brotato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8342F749-659B-4158-B5EF-F8B16AC28E60}"/>
              </a:ext>
            </a:extLst>
          </p:cNvPr>
          <p:cNvSpPr txBox="1"/>
          <p:nvPr/>
        </p:nvSpPr>
        <p:spPr>
          <a:xfrm>
            <a:off x="2804319" y="9107626"/>
            <a:ext cx="251748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-Vampire Survivors</a:t>
            </a:r>
          </a:p>
        </p:txBody>
      </p:sp>
    </p:spTree>
    <p:extLst>
      <p:ext uri="{BB962C8B-B14F-4D97-AF65-F5344CB8AC3E}">
        <p14:creationId xmlns:p14="http://schemas.microsoft.com/office/powerpoint/2010/main" val="1769774997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BC3109C-B92C-44BC-A02B-0E52C6B1EAD3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AB7651A6-7723-49D4-8172-25B2F99C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9F738BBC-F39A-410E-ADBE-E831989D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382544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인 게임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UI</a:t>
            </a: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업그레이드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240000" y="409486"/>
            <a:ext cx="25833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14F58935-4F78-4BF9-8AEF-E28BC200C712}"/>
              </a:ext>
            </a:extLst>
          </p:cNvPr>
          <p:cNvSpPr txBox="1"/>
          <p:nvPr/>
        </p:nvSpPr>
        <p:spPr>
          <a:xfrm>
            <a:off x="457199" y="3007566"/>
            <a:ext cx="16073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비교 예시</a:t>
            </a:r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)</a:t>
            </a: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D70CD35D-AC49-4E65-A42F-4456E554EF4A}"/>
              </a:ext>
            </a:extLst>
          </p:cNvPr>
          <p:cNvSpPr txBox="1"/>
          <p:nvPr/>
        </p:nvSpPr>
        <p:spPr>
          <a:xfrm>
            <a:off x="3955281" y="5829972"/>
            <a:ext cx="16073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-</a:t>
            </a:r>
            <a:r>
              <a:rPr lang="en-US" altLang="ko-KR" sz="2000" b="1" dirty="0" err="1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Brotato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8342F749-659B-4158-B5EF-F8B16AC28E60}"/>
              </a:ext>
            </a:extLst>
          </p:cNvPr>
          <p:cNvSpPr txBox="1"/>
          <p:nvPr/>
        </p:nvSpPr>
        <p:spPr>
          <a:xfrm>
            <a:off x="2804319" y="9107626"/>
            <a:ext cx="251748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-Vampire Survivors</a:t>
            </a:r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BB217772-AFE0-47A6-8B0B-87F9CC122E3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54806" y="1622788"/>
            <a:ext cx="11501492" cy="7851019"/>
          </a:xfrm>
          <a:prstGeom prst="rect">
            <a:avLst/>
          </a:prstGeom>
        </p:spPr>
      </p:pic>
      <p:pic>
        <p:nvPicPr>
          <p:cNvPr id="19" name="Object 5">
            <a:extLst>
              <a:ext uri="{FF2B5EF4-FFF2-40B4-BE49-F238E27FC236}">
                <a16:creationId xmlns:a16="http://schemas.microsoft.com/office/drawing/2014/main" id="{2094C772-FFDC-433D-8DF3-3AAD376B4EA5}"/>
              </a:ext>
            </a:extLst>
          </p:cNvPr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299775" y="6285220"/>
            <a:ext cx="5009087" cy="2692384"/>
          </a:xfrm>
          <a:prstGeom prst="rect">
            <a:avLst/>
          </a:prstGeom>
        </p:spPr>
      </p:pic>
      <p:pic>
        <p:nvPicPr>
          <p:cNvPr id="21" name="Object 5">
            <a:extLst>
              <a:ext uri="{FF2B5EF4-FFF2-40B4-BE49-F238E27FC236}">
                <a16:creationId xmlns:a16="http://schemas.microsoft.com/office/drawing/2014/main" id="{1C3F7D67-1A4F-4B8B-AA0E-FE226BBB1BF4}"/>
              </a:ext>
            </a:extLst>
          </p:cNvPr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539014" y="3373327"/>
            <a:ext cx="4519212" cy="24290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5318990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" name="그룹 9">
            <a:extLst>
              <a:ext uri="{FF2B5EF4-FFF2-40B4-BE49-F238E27FC236}">
                <a16:creationId xmlns:a16="http://schemas.microsoft.com/office/drawing/2014/main" id="{3BC3109C-B92C-44BC-A02B-0E52C6B1EAD3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1" name="Object 2">
              <a:extLst>
                <a:ext uri="{FF2B5EF4-FFF2-40B4-BE49-F238E27FC236}">
                  <a16:creationId xmlns:a16="http://schemas.microsoft.com/office/drawing/2014/main" id="{AB7651A6-7723-49D4-8172-25B2F99C5A50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12" name="Object 5">
              <a:extLst>
                <a:ext uri="{FF2B5EF4-FFF2-40B4-BE49-F238E27FC236}">
                  <a16:creationId xmlns:a16="http://schemas.microsoft.com/office/drawing/2014/main" id="{9F738BBC-F39A-410E-ADBE-E831989D3BF9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3825440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인 게임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UI</a:t>
            </a: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오버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468600" y="409486"/>
            <a:ext cx="23547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6" name="Object 8">
            <a:extLst>
              <a:ext uri="{FF2B5EF4-FFF2-40B4-BE49-F238E27FC236}">
                <a16:creationId xmlns:a16="http://schemas.microsoft.com/office/drawing/2014/main" id="{14F58935-4F78-4BF9-8AEF-E28BC200C712}"/>
              </a:ext>
            </a:extLst>
          </p:cNvPr>
          <p:cNvSpPr txBox="1"/>
          <p:nvPr/>
        </p:nvSpPr>
        <p:spPr>
          <a:xfrm>
            <a:off x="457199" y="3007566"/>
            <a:ext cx="16073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비교 예시</a:t>
            </a:r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)</a:t>
            </a:r>
          </a:p>
        </p:txBody>
      </p:sp>
      <p:sp>
        <p:nvSpPr>
          <p:cNvPr id="17" name="Object 8">
            <a:extLst>
              <a:ext uri="{FF2B5EF4-FFF2-40B4-BE49-F238E27FC236}">
                <a16:creationId xmlns:a16="http://schemas.microsoft.com/office/drawing/2014/main" id="{D70CD35D-AC49-4E65-A42F-4456E554EF4A}"/>
              </a:ext>
            </a:extLst>
          </p:cNvPr>
          <p:cNvSpPr txBox="1"/>
          <p:nvPr/>
        </p:nvSpPr>
        <p:spPr>
          <a:xfrm>
            <a:off x="3955281" y="5829972"/>
            <a:ext cx="160739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-</a:t>
            </a:r>
            <a:r>
              <a:rPr lang="en-US" altLang="ko-KR" sz="2000" b="1" dirty="0" err="1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Brotato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18" name="Object 8">
            <a:extLst>
              <a:ext uri="{FF2B5EF4-FFF2-40B4-BE49-F238E27FC236}">
                <a16:creationId xmlns:a16="http://schemas.microsoft.com/office/drawing/2014/main" id="{8342F749-659B-4158-B5EF-F8B16AC28E60}"/>
              </a:ext>
            </a:extLst>
          </p:cNvPr>
          <p:cNvSpPr txBox="1"/>
          <p:nvPr/>
        </p:nvSpPr>
        <p:spPr>
          <a:xfrm>
            <a:off x="2804319" y="9107626"/>
            <a:ext cx="2517486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-Vampire Survivors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80D5F11A-F7A8-4C25-917C-5C6BF4AE356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0121" y="1627955"/>
            <a:ext cx="11478632" cy="7840685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318E84E1-4228-471B-9C27-A0D92E8690C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81160" y="3407676"/>
            <a:ext cx="4646315" cy="249981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AC5559B8-25E3-4CF9-A3E3-D868DF68F61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57199" y="6581227"/>
            <a:ext cx="4646315" cy="2499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2920561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951" y="-9281"/>
            <a:ext cx="18285714" cy="10285714"/>
            <a:chOff x="190254" y="-2982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90254" y="-2982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951" y="-8664"/>
            <a:ext cx="18285714" cy="3809524"/>
            <a:chOff x="0" y="0"/>
            <a:chExt cx="18285714" cy="3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8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0971" y="1230219"/>
            <a:ext cx="65452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클라이언트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- </a:t>
            </a:r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서버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96110" y="409486"/>
            <a:ext cx="37272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7024962" y="559524"/>
            <a:ext cx="8153400" cy="31085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서버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강력한 성능으로 자원을 관리하며 클라이언트가 요청하는 기능이나 자원을 제공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클라이언트 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–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자원의 사용을 위하여 서버를 접속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대부분의 멀티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(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온라인</a:t>
            </a:r>
            <a:r>
              <a:rPr lang="en-US" altLang="ko-KR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 </a:t>
            </a:r>
            <a:r>
              <a:rPr lang="ko-KR" altLang="en-US" sz="280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게임이 쓰는 방식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5" name="그룹 1005"/>
          <p:cNvGrpSpPr/>
          <p:nvPr/>
        </p:nvGrpSpPr>
        <p:grpSpPr>
          <a:xfrm>
            <a:off x="9937019" y="7048500"/>
            <a:ext cx="583067" cy="583067"/>
            <a:chOff x="14559905" y="7594925"/>
            <a:chExt cx="583067" cy="583067"/>
          </a:xfrm>
        </p:grpSpPr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559905" y="7594925"/>
              <a:ext cx="583067" cy="583067"/>
            </a:xfrm>
            <a:prstGeom prst="rect">
              <a:avLst/>
            </a:prstGeom>
          </p:spPr>
        </p:pic>
      </p:grpSp>
      <p:sp>
        <p:nvSpPr>
          <p:cNvPr id="24" name="Object 24"/>
          <p:cNvSpPr txBox="1"/>
          <p:nvPr/>
        </p:nvSpPr>
        <p:spPr>
          <a:xfrm>
            <a:off x="14096110" y="7997901"/>
            <a:ext cx="1082252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보안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8769415" y="8039100"/>
            <a:ext cx="3501343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데이터 통합 관리</a:t>
            </a:r>
            <a:endParaRPr lang="en-US" altLang="ko-KR" sz="2800" kern="0" spc="-1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07293C62-6F75-410E-9C25-05DCAFA89096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3.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아키텍처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7" name="그림 26">
            <a:extLst>
              <a:ext uri="{FF2B5EF4-FFF2-40B4-BE49-F238E27FC236}">
                <a16:creationId xmlns:a16="http://schemas.microsoft.com/office/drawing/2014/main" id="{1DFA5254-FC57-40A5-A3FF-7117E9E927D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93150" y="4274542"/>
            <a:ext cx="6467618" cy="4781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DF84EF94-BC43-4B70-8D94-0F945A16324C}"/>
              </a:ext>
            </a:extLst>
          </p:cNvPr>
          <p:cNvGrpSpPr/>
          <p:nvPr/>
        </p:nvGrpSpPr>
        <p:grpSpPr>
          <a:xfrm>
            <a:off x="14325600" y="7071457"/>
            <a:ext cx="472584" cy="607560"/>
            <a:chOff x="5329238" y="4222751"/>
            <a:chExt cx="360363" cy="546100"/>
          </a:xfrm>
        </p:grpSpPr>
        <p:sp>
          <p:nvSpPr>
            <p:cNvPr id="28" name="Freeform 137">
              <a:extLst>
                <a:ext uri="{FF2B5EF4-FFF2-40B4-BE49-F238E27FC236}">
                  <a16:creationId xmlns:a16="http://schemas.microsoft.com/office/drawing/2014/main" id="{33821647-0747-4BCA-B24B-E63311C0AB9F}"/>
                </a:ext>
              </a:extLst>
            </p:cNvPr>
            <p:cNvSpPr>
              <a:spLocks/>
            </p:cNvSpPr>
            <p:nvPr/>
          </p:nvSpPr>
          <p:spPr bwMode="auto">
            <a:xfrm>
              <a:off x="5480050" y="4572001"/>
              <a:ext cx="58738" cy="122238"/>
            </a:xfrm>
            <a:custGeom>
              <a:avLst/>
              <a:gdLst>
                <a:gd name="T0" fmla="*/ 11 w 21"/>
                <a:gd name="T1" fmla="*/ 0 h 43"/>
                <a:gd name="T2" fmla="*/ 0 w 21"/>
                <a:gd name="T3" fmla="*/ 10 h 43"/>
                <a:gd name="T4" fmla="*/ 7 w 21"/>
                <a:gd name="T5" fmla="*/ 20 h 43"/>
                <a:gd name="T6" fmla="*/ 9 w 21"/>
                <a:gd name="T7" fmla="*/ 21 h 43"/>
                <a:gd name="T8" fmla="*/ 9 w 21"/>
                <a:gd name="T9" fmla="*/ 41 h 43"/>
                <a:gd name="T10" fmla="*/ 11 w 21"/>
                <a:gd name="T11" fmla="*/ 43 h 43"/>
                <a:gd name="T12" fmla="*/ 12 w 21"/>
                <a:gd name="T13" fmla="*/ 41 h 43"/>
                <a:gd name="T14" fmla="*/ 12 w 21"/>
                <a:gd name="T15" fmla="*/ 21 h 43"/>
                <a:gd name="T16" fmla="*/ 14 w 21"/>
                <a:gd name="T17" fmla="*/ 20 h 43"/>
                <a:gd name="T18" fmla="*/ 21 w 21"/>
                <a:gd name="T19" fmla="*/ 10 h 43"/>
                <a:gd name="T20" fmla="*/ 11 w 21"/>
                <a:gd name="T21" fmla="*/ 0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21" h="43">
                  <a:moveTo>
                    <a:pt x="11" y="0"/>
                  </a:moveTo>
                  <a:cubicBezTo>
                    <a:pt x="5" y="0"/>
                    <a:pt x="0" y="4"/>
                    <a:pt x="0" y="10"/>
                  </a:cubicBezTo>
                  <a:cubicBezTo>
                    <a:pt x="0" y="14"/>
                    <a:pt x="3" y="18"/>
                    <a:pt x="7" y="20"/>
                  </a:cubicBezTo>
                  <a:cubicBezTo>
                    <a:pt x="9" y="21"/>
                    <a:pt x="9" y="21"/>
                    <a:pt x="9" y="21"/>
                  </a:cubicBezTo>
                  <a:cubicBezTo>
                    <a:pt x="9" y="41"/>
                    <a:pt x="9" y="41"/>
                    <a:pt x="9" y="41"/>
                  </a:cubicBezTo>
                  <a:cubicBezTo>
                    <a:pt x="9" y="42"/>
                    <a:pt x="10" y="43"/>
                    <a:pt x="11" y="43"/>
                  </a:cubicBezTo>
                  <a:cubicBezTo>
                    <a:pt x="11" y="43"/>
                    <a:pt x="12" y="42"/>
                    <a:pt x="12" y="41"/>
                  </a:cubicBezTo>
                  <a:cubicBezTo>
                    <a:pt x="12" y="21"/>
                    <a:pt x="12" y="21"/>
                    <a:pt x="12" y="21"/>
                  </a:cubicBezTo>
                  <a:cubicBezTo>
                    <a:pt x="14" y="20"/>
                    <a:pt x="14" y="20"/>
                    <a:pt x="14" y="20"/>
                  </a:cubicBezTo>
                  <a:cubicBezTo>
                    <a:pt x="18" y="18"/>
                    <a:pt x="21" y="14"/>
                    <a:pt x="21" y="10"/>
                  </a:cubicBezTo>
                  <a:cubicBezTo>
                    <a:pt x="21" y="4"/>
                    <a:pt x="16" y="0"/>
                    <a:pt x="11" y="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29" name="Freeform 138">
              <a:extLst>
                <a:ext uri="{FF2B5EF4-FFF2-40B4-BE49-F238E27FC236}">
                  <a16:creationId xmlns:a16="http://schemas.microsoft.com/office/drawing/2014/main" id="{FF8277F3-185A-4EDD-9006-6C0769F6F9DB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5329238" y="4222751"/>
              <a:ext cx="360363" cy="546100"/>
            </a:xfrm>
            <a:custGeom>
              <a:avLst/>
              <a:gdLst>
                <a:gd name="T0" fmla="*/ 112 w 127"/>
                <a:gd name="T1" fmla="*/ 81 h 192"/>
                <a:gd name="T2" fmla="*/ 112 w 127"/>
                <a:gd name="T3" fmla="*/ 47 h 192"/>
                <a:gd name="T4" fmla="*/ 66 w 127"/>
                <a:gd name="T5" fmla="*/ 0 h 192"/>
                <a:gd name="T6" fmla="*/ 61 w 127"/>
                <a:gd name="T7" fmla="*/ 0 h 192"/>
                <a:gd name="T8" fmla="*/ 15 w 127"/>
                <a:gd name="T9" fmla="*/ 47 h 192"/>
                <a:gd name="T10" fmla="*/ 15 w 127"/>
                <a:gd name="T11" fmla="*/ 81 h 192"/>
                <a:gd name="T12" fmla="*/ 0 w 127"/>
                <a:gd name="T13" fmla="*/ 97 h 192"/>
                <a:gd name="T14" fmla="*/ 0 w 127"/>
                <a:gd name="T15" fmla="*/ 177 h 192"/>
                <a:gd name="T16" fmla="*/ 15 w 127"/>
                <a:gd name="T17" fmla="*/ 192 h 192"/>
                <a:gd name="T18" fmla="*/ 112 w 127"/>
                <a:gd name="T19" fmla="*/ 192 h 192"/>
                <a:gd name="T20" fmla="*/ 127 w 127"/>
                <a:gd name="T21" fmla="*/ 177 h 192"/>
                <a:gd name="T22" fmla="*/ 127 w 127"/>
                <a:gd name="T23" fmla="*/ 97 h 192"/>
                <a:gd name="T24" fmla="*/ 112 w 127"/>
                <a:gd name="T25" fmla="*/ 81 h 192"/>
                <a:gd name="T26" fmla="*/ 30 w 127"/>
                <a:gd name="T27" fmla="*/ 179 h 192"/>
                <a:gd name="T28" fmla="*/ 16 w 127"/>
                <a:gd name="T29" fmla="*/ 166 h 192"/>
                <a:gd name="T30" fmla="*/ 16 w 127"/>
                <a:gd name="T31" fmla="*/ 101 h 192"/>
                <a:gd name="T32" fmla="*/ 20 w 127"/>
                <a:gd name="T33" fmla="*/ 97 h 192"/>
                <a:gd name="T34" fmla="*/ 24 w 127"/>
                <a:gd name="T35" fmla="*/ 101 h 192"/>
                <a:gd name="T36" fmla="*/ 24 w 127"/>
                <a:gd name="T37" fmla="*/ 165 h 192"/>
                <a:gd name="T38" fmla="*/ 30 w 127"/>
                <a:gd name="T39" fmla="*/ 171 h 192"/>
                <a:gd name="T40" fmla="*/ 34 w 127"/>
                <a:gd name="T41" fmla="*/ 175 h 192"/>
                <a:gd name="T42" fmla="*/ 30 w 127"/>
                <a:gd name="T43" fmla="*/ 179 h 192"/>
                <a:gd name="T44" fmla="*/ 73 w 127"/>
                <a:gd name="T45" fmla="*/ 149 h 192"/>
                <a:gd name="T46" fmla="*/ 73 w 127"/>
                <a:gd name="T47" fmla="*/ 164 h 192"/>
                <a:gd name="T48" fmla="*/ 64 w 127"/>
                <a:gd name="T49" fmla="*/ 174 h 192"/>
                <a:gd name="T50" fmla="*/ 54 w 127"/>
                <a:gd name="T51" fmla="*/ 164 h 192"/>
                <a:gd name="T52" fmla="*/ 54 w 127"/>
                <a:gd name="T53" fmla="*/ 149 h 192"/>
                <a:gd name="T54" fmla="*/ 45 w 127"/>
                <a:gd name="T55" fmla="*/ 133 h 192"/>
                <a:gd name="T56" fmla="*/ 64 w 127"/>
                <a:gd name="T57" fmla="*/ 115 h 192"/>
                <a:gd name="T58" fmla="*/ 82 w 127"/>
                <a:gd name="T59" fmla="*/ 133 h 192"/>
                <a:gd name="T60" fmla="*/ 73 w 127"/>
                <a:gd name="T61" fmla="*/ 149 h 192"/>
                <a:gd name="T62" fmla="*/ 94 w 127"/>
                <a:gd name="T63" fmla="*/ 81 h 192"/>
                <a:gd name="T64" fmla="*/ 33 w 127"/>
                <a:gd name="T65" fmla="*/ 81 h 192"/>
                <a:gd name="T66" fmla="*/ 33 w 127"/>
                <a:gd name="T67" fmla="*/ 47 h 192"/>
                <a:gd name="T68" fmla="*/ 61 w 127"/>
                <a:gd name="T69" fmla="*/ 18 h 192"/>
                <a:gd name="T70" fmla="*/ 66 w 127"/>
                <a:gd name="T71" fmla="*/ 18 h 192"/>
                <a:gd name="T72" fmla="*/ 94 w 127"/>
                <a:gd name="T73" fmla="*/ 47 h 192"/>
                <a:gd name="T74" fmla="*/ 94 w 127"/>
                <a:gd name="T75" fmla="*/ 81 h 19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27" h="192">
                  <a:moveTo>
                    <a:pt x="112" y="81"/>
                  </a:moveTo>
                  <a:cubicBezTo>
                    <a:pt x="112" y="47"/>
                    <a:pt x="112" y="47"/>
                    <a:pt x="112" y="47"/>
                  </a:cubicBezTo>
                  <a:cubicBezTo>
                    <a:pt x="112" y="21"/>
                    <a:pt x="92" y="0"/>
                    <a:pt x="66" y="0"/>
                  </a:cubicBezTo>
                  <a:cubicBezTo>
                    <a:pt x="61" y="0"/>
                    <a:pt x="61" y="0"/>
                    <a:pt x="61" y="0"/>
                  </a:cubicBezTo>
                  <a:cubicBezTo>
                    <a:pt x="36" y="0"/>
                    <a:pt x="15" y="21"/>
                    <a:pt x="15" y="47"/>
                  </a:cubicBezTo>
                  <a:cubicBezTo>
                    <a:pt x="15" y="81"/>
                    <a:pt x="15" y="81"/>
                    <a:pt x="15" y="81"/>
                  </a:cubicBezTo>
                  <a:cubicBezTo>
                    <a:pt x="6" y="82"/>
                    <a:pt x="0" y="88"/>
                    <a:pt x="0" y="97"/>
                  </a:cubicBezTo>
                  <a:cubicBezTo>
                    <a:pt x="0" y="177"/>
                    <a:pt x="0" y="177"/>
                    <a:pt x="0" y="177"/>
                  </a:cubicBezTo>
                  <a:cubicBezTo>
                    <a:pt x="0" y="186"/>
                    <a:pt x="7" y="192"/>
                    <a:pt x="15" y="192"/>
                  </a:cubicBezTo>
                  <a:cubicBezTo>
                    <a:pt x="112" y="192"/>
                    <a:pt x="112" y="192"/>
                    <a:pt x="112" y="192"/>
                  </a:cubicBezTo>
                  <a:cubicBezTo>
                    <a:pt x="121" y="192"/>
                    <a:pt x="127" y="186"/>
                    <a:pt x="127" y="177"/>
                  </a:cubicBezTo>
                  <a:cubicBezTo>
                    <a:pt x="127" y="97"/>
                    <a:pt x="127" y="97"/>
                    <a:pt x="127" y="97"/>
                  </a:cubicBezTo>
                  <a:cubicBezTo>
                    <a:pt x="127" y="88"/>
                    <a:pt x="121" y="82"/>
                    <a:pt x="112" y="81"/>
                  </a:cubicBezTo>
                  <a:close/>
                  <a:moveTo>
                    <a:pt x="30" y="179"/>
                  </a:moveTo>
                  <a:cubicBezTo>
                    <a:pt x="20" y="179"/>
                    <a:pt x="16" y="171"/>
                    <a:pt x="16" y="166"/>
                  </a:cubicBezTo>
                  <a:cubicBezTo>
                    <a:pt x="16" y="101"/>
                    <a:pt x="16" y="101"/>
                    <a:pt x="16" y="101"/>
                  </a:cubicBezTo>
                  <a:cubicBezTo>
                    <a:pt x="16" y="99"/>
                    <a:pt x="18" y="97"/>
                    <a:pt x="20" y="97"/>
                  </a:cubicBezTo>
                  <a:cubicBezTo>
                    <a:pt x="22" y="97"/>
                    <a:pt x="24" y="99"/>
                    <a:pt x="24" y="101"/>
                  </a:cubicBezTo>
                  <a:cubicBezTo>
                    <a:pt x="24" y="165"/>
                    <a:pt x="24" y="165"/>
                    <a:pt x="24" y="165"/>
                  </a:cubicBezTo>
                  <a:cubicBezTo>
                    <a:pt x="24" y="166"/>
                    <a:pt x="25" y="171"/>
                    <a:pt x="30" y="171"/>
                  </a:cubicBezTo>
                  <a:cubicBezTo>
                    <a:pt x="33" y="171"/>
                    <a:pt x="34" y="172"/>
                    <a:pt x="34" y="175"/>
                  </a:cubicBezTo>
                  <a:cubicBezTo>
                    <a:pt x="34" y="177"/>
                    <a:pt x="33" y="179"/>
                    <a:pt x="30" y="179"/>
                  </a:cubicBezTo>
                  <a:close/>
                  <a:moveTo>
                    <a:pt x="73" y="149"/>
                  </a:moveTo>
                  <a:cubicBezTo>
                    <a:pt x="73" y="164"/>
                    <a:pt x="73" y="164"/>
                    <a:pt x="73" y="164"/>
                  </a:cubicBezTo>
                  <a:cubicBezTo>
                    <a:pt x="73" y="170"/>
                    <a:pt x="69" y="174"/>
                    <a:pt x="64" y="174"/>
                  </a:cubicBezTo>
                  <a:cubicBezTo>
                    <a:pt x="58" y="174"/>
                    <a:pt x="54" y="170"/>
                    <a:pt x="54" y="164"/>
                  </a:cubicBezTo>
                  <a:cubicBezTo>
                    <a:pt x="54" y="149"/>
                    <a:pt x="54" y="149"/>
                    <a:pt x="54" y="149"/>
                  </a:cubicBezTo>
                  <a:cubicBezTo>
                    <a:pt x="49" y="146"/>
                    <a:pt x="45" y="140"/>
                    <a:pt x="45" y="133"/>
                  </a:cubicBezTo>
                  <a:cubicBezTo>
                    <a:pt x="45" y="123"/>
                    <a:pt x="53" y="115"/>
                    <a:pt x="64" y="115"/>
                  </a:cubicBezTo>
                  <a:cubicBezTo>
                    <a:pt x="74" y="115"/>
                    <a:pt x="82" y="123"/>
                    <a:pt x="82" y="133"/>
                  </a:cubicBezTo>
                  <a:cubicBezTo>
                    <a:pt x="82" y="140"/>
                    <a:pt x="79" y="146"/>
                    <a:pt x="73" y="149"/>
                  </a:cubicBezTo>
                  <a:close/>
                  <a:moveTo>
                    <a:pt x="94" y="81"/>
                  </a:moveTo>
                  <a:cubicBezTo>
                    <a:pt x="33" y="81"/>
                    <a:pt x="33" y="81"/>
                    <a:pt x="33" y="81"/>
                  </a:cubicBezTo>
                  <a:cubicBezTo>
                    <a:pt x="33" y="47"/>
                    <a:pt x="33" y="47"/>
                    <a:pt x="33" y="47"/>
                  </a:cubicBezTo>
                  <a:cubicBezTo>
                    <a:pt x="33" y="29"/>
                    <a:pt x="44" y="18"/>
                    <a:pt x="61" y="18"/>
                  </a:cubicBezTo>
                  <a:cubicBezTo>
                    <a:pt x="66" y="18"/>
                    <a:pt x="66" y="18"/>
                    <a:pt x="66" y="18"/>
                  </a:cubicBezTo>
                  <a:cubicBezTo>
                    <a:pt x="83" y="18"/>
                    <a:pt x="94" y="29"/>
                    <a:pt x="94" y="47"/>
                  </a:cubicBezTo>
                  <a:lnTo>
                    <a:pt x="94" y="81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zh-CN" alt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87296411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0" y="0"/>
            <a:ext cx="18285714" cy="3100695"/>
            <a:chOff x="0" y="0"/>
            <a:chExt cx="18285714" cy="3100695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0" y="0"/>
              <a:ext cx="18285714" cy="3100695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0971" y="1230220"/>
            <a:ext cx="4716429" cy="110799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endParaRPr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r>
              <a:rPr lang="en-US" sz="48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&lt;</a:t>
            </a:r>
            <a:r>
              <a:rPr lang="en-US" sz="4800" b="1" dirty="0" err="1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목차</a:t>
            </a:r>
            <a:r>
              <a:rPr lang="en-US" sz="48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&gt;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3829321" y="409486"/>
            <a:ext cx="39940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11495784" y="3568436"/>
            <a:ext cx="2301816" cy="1771429"/>
            <a:chOff x="14919283" y="3356095"/>
            <a:chExt cx="2301816" cy="1771429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15184476" y="3356095"/>
              <a:ext cx="1771429" cy="1771429"/>
              <a:chOff x="15184476" y="3356095"/>
              <a:chExt cx="1771429" cy="1771429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15184476" y="3356095"/>
                <a:ext cx="1771429" cy="1771429"/>
              </a:xfrm>
              <a:prstGeom prst="rect">
                <a:avLst/>
              </a:prstGeom>
            </p:spPr>
          </p:pic>
        </p:grpSp>
        <p:sp>
          <p:nvSpPr>
            <p:cNvPr id="14" name="Object 14"/>
            <p:cNvSpPr txBox="1"/>
            <p:nvPr/>
          </p:nvSpPr>
          <p:spPr>
            <a:xfrm>
              <a:off x="14919283" y="4029290"/>
              <a:ext cx="2301816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ko-KR" altLang="en-US" sz="2500" b="1" kern="0" spc="-200" dirty="0">
                  <a:solidFill>
                    <a:srgbClr val="2719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요구 모델링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5" name="그룹 1005"/>
          <p:cNvGrpSpPr/>
          <p:nvPr/>
        </p:nvGrpSpPr>
        <p:grpSpPr>
          <a:xfrm>
            <a:off x="898641" y="3627271"/>
            <a:ext cx="2301816" cy="1769499"/>
            <a:chOff x="884812" y="3349549"/>
            <a:chExt cx="2301816" cy="1769499"/>
          </a:xfrm>
        </p:grpSpPr>
        <p:grpSp>
          <p:nvGrpSpPr>
            <p:cNvPr id="1006" name="그룹 1006"/>
            <p:cNvGrpSpPr/>
            <p:nvPr/>
          </p:nvGrpSpPr>
          <p:grpSpPr>
            <a:xfrm>
              <a:off x="1150971" y="3349549"/>
              <a:ext cx="1769499" cy="1769499"/>
              <a:chOff x="1150971" y="3349549"/>
              <a:chExt cx="1769499" cy="1769499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50971" y="3349549"/>
                <a:ext cx="1769499" cy="1769499"/>
              </a:xfrm>
              <a:prstGeom prst="rect">
                <a:avLst/>
              </a:prstGeom>
            </p:spPr>
          </p:pic>
        </p:grpSp>
        <p:sp>
          <p:nvSpPr>
            <p:cNvPr id="20" name="Object 20"/>
            <p:cNvSpPr txBox="1"/>
            <p:nvPr/>
          </p:nvSpPr>
          <p:spPr>
            <a:xfrm>
              <a:off x="884812" y="4012076"/>
              <a:ext cx="2301816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500" b="1" kern="0" spc="-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게임 설명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7" name="그룹 1007"/>
          <p:cNvGrpSpPr/>
          <p:nvPr/>
        </p:nvGrpSpPr>
        <p:grpSpPr>
          <a:xfrm>
            <a:off x="7963403" y="3584110"/>
            <a:ext cx="2301816" cy="1769499"/>
            <a:chOff x="7991962" y="3403402"/>
            <a:chExt cx="2301816" cy="1769499"/>
          </a:xfrm>
        </p:grpSpPr>
        <p:grpSp>
          <p:nvGrpSpPr>
            <p:cNvPr id="1008" name="그룹 1008"/>
            <p:cNvGrpSpPr/>
            <p:nvPr/>
          </p:nvGrpSpPr>
          <p:grpSpPr>
            <a:xfrm>
              <a:off x="8258108" y="3403402"/>
              <a:ext cx="1769499" cy="1769499"/>
              <a:chOff x="8258108" y="3403402"/>
              <a:chExt cx="1769499" cy="1769499"/>
            </a:xfrm>
          </p:grpSpPr>
          <p:pic>
            <p:nvPicPr>
              <p:cNvPr id="24" name="Object 23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8258108" y="3403402"/>
                <a:ext cx="1769499" cy="1769499"/>
              </a:xfrm>
              <a:prstGeom prst="rect">
                <a:avLst/>
              </a:prstGeom>
            </p:spPr>
          </p:pic>
        </p:grpSp>
        <p:sp>
          <p:nvSpPr>
            <p:cNvPr id="26" name="Object 26"/>
            <p:cNvSpPr txBox="1"/>
            <p:nvPr/>
          </p:nvSpPr>
          <p:spPr>
            <a:xfrm>
              <a:off x="7991962" y="4065929"/>
              <a:ext cx="2301816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500" b="1" kern="0" spc="-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아키텍처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09" name="그룹 1009"/>
          <p:cNvGrpSpPr/>
          <p:nvPr/>
        </p:nvGrpSpPr>
        <p:grpSpPr>
          <a:xfrm>
            <a:off x="15028164" y="3613528"/>
            <a:ext cx="2654271" cy="1769499"/>
            <a:chOff x="11323619" y="3371176"/>
            <a:chExt cx="2654271" cy="1769499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11765998" y="3371176"/>
              <a:ext cx="1769499" cy="1769499"/>
              <a:chOff x="11765998" y="3371176"/>
              <a:chExt cx="1769499" cy="1769499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11765998" y="3371176"/>
                <a:ext cx="1769499" cy="1769499"/>
              </a:xfrm>
              <a:prstGeom prst="rect">
                <a:avLst/>
              </a:prstGeom>
            </p:spPr>
          </p:pic>
        </p:grpSp>
        <p:sp>
          <p:nvSpPr>
            <p:cNvPr id="32" name="Object 32"/>
            <p:cNvSpPr txBox="1"/>
            <p:nvPr/>
          </p:nvSpPr>
          <p:spPr>
            <a:xfrm>
              <a:off x="11323619" y="4033703"/>
              <a:ext cx="2654271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500" b="1" kern="0" spc="-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DB </a:t>
              </a:r>
              <a:r>
                <a:rPr lang="ko-KR" altLang="en-US" sz="2500" b="1" kern="0" spc="-2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설계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11" name="그룹 1011"/>
          <p:cNvGrpSpPr/>
          <p:nvPr/>
        </p:nvGrpSpPr>
        <p:grpSpPr>
          <a:xfrm>
            <a:off x="4431022" y="3597854"/>
            <a:ext cx="2301816" cy="1771429"/>
            <a:chOff x="4393668" y="3364259"/>
            <a:chExt cx="2301816" cy="1771429"/>
          </a:xfrm>
        </p:grpSpPr>
        <p:grpSp>
          <p:nvGrpSpPr>
            <p:cNvPr id="1012" name="그룹 1012"/>
            <p:cNvGrpSpPr/>
            <p:nvPr/>
          </p:nvGrpSpPr>
          <p:grpSpPr>
            <a:xfrm>
              <a:off x="4658861" y="3364259"/>
              <a:ext cx="1771429" cy="1771429"/>
              <a:chOff x="4658861" y="3364259"/>
              <a:chExt cx="1771429" cy="177142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4658861" y="3364259"/>
                <a:ext cx="1771429" cy="1771429"/>
              </a:xfrm>
              <a:prstGeom prst="rect">
                <a:avLst/>
              </a:prstGeom>
            </p:spPr>
          </p:pic>
        </p:grpSp>
        <p:sp>
          <p:nvSpPr>
            <p:cNvPr id="38" name="Object 38"/>
            <p:cNvSpPr txBox="1"/>
            <p:nvPr/>
          </p:nvSpPr>
          <p:spPr>
            <a:xfrm>
              <a:off x="4393668" y="4037452"/>
              <a:ext cx="2301816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pPr algn="ctr"/>
              <a:r>
                <a:rPr lang="en-US" sz="2500" b="1" kern="0" spc="-200" dirty="0">
                  <a:solidFill>
                    <a:srgbClr val="2719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UI </a:t>
              </a:r>
              <a:r>
                <a:rPr lang="ko-KR" altLang="en-US" sz="2500" b="1" kern="0" spc="-200" dirty="0">
                  <a:solidFill>
                    <a:srgbClr val="271948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설계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42" name="Object 42"/>
          <p:cNvSpPr txBox="1"/>
          <p:nvPr/>
        </p:nvSpPr>
        <p:spPr>
          <a:xfrm>
            <a:off x="1260887" y="6696524"/>
            <a:ext cx="168240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사용기술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5" name="그룹 1015"/>
          <p:cNvGrpSpPr/>
          <p:nvPr/>
        </p:nvGrpSpPr>
        <p:grpSpPr>
          <a:xfrm>
            <a:off x="11760977" y="5793414"/>
            <a:ext cx="1924938" cy="1374773"/>
            <a:chOff x="4505352" y="5604190"/>
            <a:chExt cx="3117673" cy="1374773"/>
          </a:xfrm>
        </p:grpSpPr>
        <p:sp>
          <p:nvSpPr>
            <p:cNvPr id="49" name="Object 49"/>
            <p:cNvSpPr txBox="1"/>
            <p:nvPr/>
          </p:nvSpPr>
          <p:spPr>
            <a:xfrm>
              <a:off x="4505352" y="6117189"/>
              <a:ext cx="3117673" cy="86177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유즈케이스</a:t>
              </a:r>
            </a:p>
            <a:p>
              <a:r>
                <a:rPr lang="en-US" sz="25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클래스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0" name="Object 50"/>
            <p:cNvSpPr txBox="1"/>
            <p:nvPr/>
          </p:nvSpPr>
          <p:spPr>
            <a:xfrm>
              <a:off x="4505352" y="5604190"/>
              <a:ext cx="3117673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다이어그램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4" name="Object 54"/>
          <p:cNvSpPr txBox="1"/>
          <p:nvPr/>
        </p:nvSpPr>
        <p:spPr>
          <a:xfrm>
            <a:off x="7772545" y="5814193"/>
            <a:ext cx="274291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클라이언트-서버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7" name="그룹 1017"/>
          <p:cNvGrpSpPr/>
          <p:nvPr/>
        </p:nvGrpSpPr>
        <p:grpSpPr>
          <a:xfrm>
            <a:off x="15204383" y="5747246"/>
            <a:ext cx="2301817" cy="990054"/>
            <a:chOff x="11587714" y="5604190"/>
            <a:chExt cx="3117673" cy="990054"/>
          </a:xfrm>
        </p:grpSpPr>
        <p:sp>
          <p:nvSpPr>
            <p:cNvPr id="57" name="Object 57"/>
            <p:cNvSpPr txBox="1"/>
            <p:nvPr/>
          </p:nvSpPr>
          <p:spPr>
            <a:xfrm>
              <a:off x="11587714" y="6117190"/>
              <a:ext cx="3117673" cy="477054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500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서버</a:t>
              </a:r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58" name="Object 58"/>
            <p:cNvSpPr txBox="1"/>
            <p:nvPr/>
          </p:nvSpPr>
          <p:spPr>
            <a:xfrm>
              <a:off x="11587714" y="5604190"/>
              <a:ext cx="3117673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데이터베이스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18" name="그룹 1018"/>
          <p:cNvGrpSpPr/>
          <p:nvPr/>
        </p:nvGrpSpPr>
        <p:grpSpPr>
          <a:xfrm>
            <a:off x="4270013" y="5814193"/>
            <a:ext cx="2195702" cy="882332"/>
            <a:chOff x="15030966" y="5604190"/>
            <a:chExt cx="3868596" cy="882332"/>
          </a:xfrm>
        </p:grpSpPr>
        <p:sp>
          <p:nvSpPr>
            <p:cNvPr id="61" name="Object 61"/>
            <p:cNvSpPr txBox="1"/>
            <p:nvPr/>
          </p:nvSpPr>
          <p:spPr>
            <a:xfrm>
              <a:off x="15030966" y="6117190"/>
              <a:ext cx="3117673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2" name="Object 62"/>
            <p:cNvSpPr txBox="1"/>
            <p:nvPr/>
          </p:nvSpPr>
          <p:spPr>
            <a:xfrm>
              <a:off x="15781889" y="5604190"/>
              <a:ext cx="3117673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메뉴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grpSp>
        <p:nvGrpSpPr>
          <p:cNvPr id="1019" name="그룹 1019"/>
          <p:cNvGrpSpPr/>
          <p:nvPr/>
        </p:nvGrpSpPr>
        <p:grpSpPr>
          <a:xfrm>
            <a:off x="4373487" y="6696525"/>
            <a:ext cx="2284376" cy="1241237"/>
            <a:chOff x="15030952" y="7270238"/>
            <a:chExt cx="3630589" cy="1241237"/>
          </a:xfrm>
        </p:grpSpPr>
        <p:sp>
          <p:nvSpPr>
            <p:cNvPr id="65" name="Object 65"/>
            <p:cNvSpPr txBox="1"/>
            <p:nvPr/>
          </p:nvSpPr>
          <p:spPr>
            <a:xfrm>
              <a:off x="15030952" y="8142143"/>
              <a:ext cx="3117673" cy="369332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endParaRPr lang="en-US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  <p:sp>
          <p:nvSpPr>
            <p:cNvPr id="66" name="Object 66"/>
            <p:cNvSpPr txBox="1"/>
            <p:nvPr/>
          </p:nvSpPr>
          <p:spPr>
            <a:xfrm>
              <a:off x="15543868" y="7270238"/>
              <a:ext cx="3117673" cy="492443"/>
            </a:xfrm>
            <a:prstGeom prst="rect">
              <a:avLst/>
            </a:prstGeom>
            <a:noFill/>
          </p:spPr>
          <p:txBody>
            <a:bodyPr wrap="square" rtlCol="0" anchor="t">
              <a:spAutoFit/>
            </a:bodyPr>
            <a:lstStyle/>
            <a:p>
              <a:r>
                <a:rPr lang="en-US" sz="2600" b="1" dirty="0">
                  <a:solidFill>
                    <a:srgbClr val="FFFFFF"/>
                  </a:solidFill>
                  <a:latin typeface="맑은 고딕" panose="020B0503020000020004" pitchFamily="50" charset="-127"/>
                  <a:ea typeface="맑은 고딕" panose="020B0503020000020004" pitchFamily="50" charset="-127"/>
                  <a:cs typeface="Pretendard" pitchFamily="34" charset="0"/>
                </a:rPr>
                <a:t>인게임</a:t>
              </a:r>
              <a:endParaRPr lang="en-US" b="1" dirty="0">
                <a:latin typeface="맑은 고딕" panose="020B0503020000020004" pitchFamily="50" charset="-127"/>
                <a:ea typeface="맑은 고딕" panose="020B0503020000020004" pitchFamily="50" charset="-127"/>
              </a:endParaRPr>
            </a:p>
          </p:txBody>
        </p:sp>
      </p:grpSp>
      <p:sp>
        <p:nvSpPr>
          <p:cNvPr id="59" name="Object 42">
            <a:extLst>
              <a:ext uri="{FF2B5EF4-FFF2-40B4-BE49-F238E27FC236}">
                <a16:creationId xmlns:a16="http://schemas.microsoft.com/office/drawing/2014/main" id="{92D7D304-27FB-4FE8-887A-27FF80264CD2}"/>
              </a:ext>
            </a:extLst>
          </p:cNvPr>
          <p:cNvSpPr txBox="1"/>
          <p:nvPr/>
        </p:nvSpPr>
        <p:spPr>
          <a:xfrm>
            <a:off x="1260887" y="5813075"/>
            <a:ext cx="1225208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6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기획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Object 54"/>
          <p:cNvSpPr txBox="1"/>
          <p:nvPr/>
        </p:nvSpPr>
        <p:spPr>
          <a:xfrm>
            <a:off x="7772545" y="6696525"/>
            <a:ext cx="2742910" cy="49244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MVC </a:t>
            </a:r>
            <a:r>
              <a:rPr lang="ko-KR" altLang="en-US" sz="26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패턴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Object 2">
            <a:extLst>
              <a:ext uri="{FF2B5EF4-FFF2-40B4-BE49-F238E27FC236}">
                <a16:creationId xmlns:a16="http://schemas.microsoft.com/office/drawing/2014/main" id="{01B2A069-11C2-496B-9701-10C5A5623E05}"/>
              </a:ext>
            </a:extLst>
          </p:cNvPr>
          <p:cNvPicPr>
            <a:picLocks noChangeAspect="1"/>
          </p:cNvPicPr>
          <p:nvPr/>
        </p:nvPicPr>
        <p:blipFill>
          <a:blip r:embed="rId3" cstate="print"/>
          <a:stretch>
            <a:fillRect/>
          </a:stretch>
        </p:blipFill>
        <p:spPr>
          <a:xfrm>
            <a:off x="6951" y="-9281"/>
            <a:ext cx="18285714" cy="10285714"/>
          </a:xfrm>
          <a:prstGeom prst="rect">
            <a:avLst/>
          </a:prstGeom>
          <a:solidFill>
            <a:srgbClr val="000000">
              <a:shade val="95000"/>
            </a:srgbClr>
          </a:solidFill>
          <a:ln w="444500" cap="sq">
            <a:solidFill>
              <a:srgbClr val="000000"/>
            </a:solidFill>
            <a:miter lim="800000"/>
          </a:ln>
          <a:effectLst>
            <a:outerShdw blurRad="254000" dist="190500" dir="2700000" sy="90000" algn="bl" rotWithShape="0">
              <a:srgbClr val="000000">
                <a:alpha val="40000"/>
              </a:srgbClr>
            </a:outerShdw>
          </a:effectLst>
        </p:spPr>
      </p:pic>
      <p:grpSp>
        <p:nvGrpSpPr>
          <p:cNvPr id="1002" name="그룹 1002"/>
          <p:cNvGrpSpPr/>
          <p:nvPr/>
        </p:nvGrpSpPr>
        <p:grpSpPr>
          <a:xfrm>
            <a:off x="-4665" y="-9281"/>
            <a:ext cx="18285714" cy="3809524"/>
            <a:chOff x="0" y="0"/>
            <a:chExt cx="18285714" cy="380952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0" y="0"/>
              <a:ext cx="18285714" cy="380952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981200" y="1485900"/>
            <a:ext cx="5097429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MVC </a:t>
            </a:r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패턴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14096110" y="409486"/>
            <a:ext cx="372722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8">
            <a:extLst>
              <a:ext uri="{FF2B5EF4-FFF2-40B4-BE49-F238E27FC236}">
                <a16:creationId xmlns:a16="http://schemas.microsoft.com/office/drawing/2014/main" id="{07293C62-6F75-410E-9C25-05DCAFA89096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3.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아키텍처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0" name="Picture 0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1219200" y="4825006"/>
            <a:ext cx="7147756" cy="3725003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1" name="Object 10"/>
          <p:cNvSpPr txBox="1"/>
          <p:nvPr/>
        </p:nvSpPr>
        <p:spPr>
          <a:xfrm>
            <a:off x="9253110" y="4825006"/>
            <a:ext cx="8153400" cy="440120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User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= Player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Model = 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r>
              <a:rPr lang="ko-KR" altLang="en-US" sz="2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로직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Photon Server</a:t>
            </a: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View = UI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Controller =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키보드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, </a:t>
            </a:r>
            <a:r>
              <a:rPr lang="ko-KR" altLang="en-US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마우스</a:t>
            </a:r>
            <a:endParaRPr lang="en-US" altLang="ko-KR" sz="2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  <a:p>
            <a:pPr marL="457200" indent="-457200">
              <a:buFont typeface="Wingdings" panose="05000000000000000000" pitchFamily="2" charset="2"/>
              <a:buChar char="§"/>
            </a:pP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DB = </a:t>
            </a:r>
            <a:r>
              <a:rPr lang="en-US" altLang="ko-KR" sz="2800" dirty="0" err="1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r>
              <a:rPr lang="en-US" altLang="ko-KR" sz="2800" dirty="0" smtClean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DB</a:t>
            </a:r>
          </a:p>
          <a:p>
            <a:pPr marL="457200" indent="-457200">
              <a:buFont typeface="Wingdings" panose="05000000000000000000" pitchFamily="2" charset="2"/>
              <a:buChar char="§"/>
            </a:pPr>
            <a:endParaRPr lang="en-US" altLang="ko-KR" sz="2800" dirty="0" smtClean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18217435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486400" y="0"/>
            <a:ext cx="1279931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액터</a:t>
            </a: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 </a:t>
            </a:r>
            <a:r>
              <a:rPr lang="en-US" altLang="ko-KR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: </a:t>
            </a: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유저</a:t>
            </a:r>
            <a:r>
              <a:rPr lang="en-US" altLang="ko-KR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(</a:t>
            </a: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플레이어</a:t>
            </a:r>
            <a:r>
              <a:rPr lang="en-US" altLang="ko-KR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), </a:t>
            </a:r>
            <a:r>
              <a:rPr lang="ko-KR" altLang="en-US" sz="28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관리자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유즈케이스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4.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D899C1AE-7D10-4EA3-A432-8D37D9DC8A1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001897" y="841879"/>
            <a:ext cx="7952752" cy="86019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1981254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Picture 2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934200" y="876300"/>
            <a:ext cx="7696200" cy="878589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5" name="직사각형 4"/>
          <p:cNvSpPr/>
          <p:nvPr/>
        </p:nvSpPr>
        <p:spPr>
          <a:xfrm>
            <a:off x="7653046" y="4958834"/>
            <a:ext cx="298190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kern="0" spc="-100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액터</a:t>
            </a:r>
            <a:r>
              <a:rPr lang="ko-KR" altLang="en-US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 </a:t>
            </a:r>
            <a:r>
              <a:rPr lang="en-US" altLang="ko-KR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: </a:t>
            </a:r>
            <a:r>
              <a:rPr lang="ko-KR" altLang="en-US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유저</a:t>
            </a:r>
            <a:r>
              <a:rPr lang="en-US" altLang="ko-KR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(</a:t>
            </a:r>
            <a:r>
              <a:rPr lang="ko-KR" altLang="en-US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플레이어</a:t>
            </a:r>
            <a:r>
              <a:rPr lang="en-US" altLang="ko-KR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), </a:t>
            </a:r>
            <a:r>
              <a:rPr lang="ko-KR" altLang="en-US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관리자</a:t>
            </a:r>
            <a:endParaRPr lang="en-US" altLang="ko-KR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3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전체 클래스 다이어그램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50872741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회원관리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821802" y="952499"/>
            <a:ext cx="3998597" cy="8624093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82252480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방 관리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086600" y="1790057"/>
            <a:ext cx="8844228" cy="6705600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52717979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캐릭터 및 좀비 생성</a:t>
            </a:r>
            <a:endParaRPr lang="en-US" altLang="ko-KR" sz="2800" kern="0" spc="-100" dirty="0" smtClean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98436" y="1200470"/>
            <a:ext cx="10058400" cy="864686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72843625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무기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316976" y="1714500"/>
            <a:ext cx="11119500" cy="7333395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716581765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err="1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바이오에너지</a:t>
            </a:r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채집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11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736541" y="2247900"/>
            <a:ext cx="11952969" cy="644313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31323702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음성채팅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867400" y="2095500"/>
            <a:ext cx="12130812" cy="6707038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227385389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게임기록관리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15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943600" y="1787986"/>
            <a:ext cx="10184288" cy="747031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35210001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13595" y="1286"/>
            <a:ext cx="12774405" cy="10285714"/>
            <a:chOff x="5511310" y="0"/>
            <a:chExt cx="1277440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11310" y="0"/>
              <a:ext cx="12774405" cy="102857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1.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게임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368904" y="2017360"/>
            <a:ext cx="366326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itchFamily="34" charset="0"/>
              </a:rPr>
              <a:t>핵 전쟁</a:t>
            </a:r>
          </a:p>
          <a:p>
            <a:r>
              <a:rPr 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itchFamily="34" charset="0"/>
              </a:rPr>
              <a:t>-&gt; 포스트 아포칼립스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5974906" y="7107837"/>
            <a:ext cx="11738653" cy="74252"/>
            <a:chOff x="6029185" y="6190517"/>
            <a:chExt cx="11738653" cy="742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029185" y="6190517"/>
              <a:ext cx="2227565" cy="74252"/>
              <a:chOff x="6029185" y="6190517"/>
              <a:chExt cx="2227565" cy="7425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29185" y="6190517"/>
                <a:ext cx="2227565" cy="742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57579" y="6190517"/>
              <a:ext cx="8910260" cy="74252"/>
              <a:chOff x="8857579" y="6190517"/>
              <a:chExt cx="8910260" cy="7425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57579" y="6190517"/>
                <a:ext cx="8910260" cy="7425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5974906" y="8540739"/>
            <a:ext cx="11738653" cy="74252"/>
            <a:chOff x="6029185" y="7623419"/>
            <a:chExt cx="11738653" cy="742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029185" y="7623419"/>
              <a:ext cx="2227565" cy="74252"/>
              <a:chOff x="6029185" y="7623419"/>
              <a:chExt cx="2227565" cy="742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>
                <a:off x="6029185" y="7623419"/>
                <a:ext cx="2227565" cy="742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857579" y="7623419"/>
              <a:ext cx="8910260" cy="74252"/>
              <a:chOff x="8857579" y="7623419"/>
              <a:chExt cx="8910260" cy="7425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8857579" y="7623419"/>
                <a:ext cx="8910260" cy="74252"/>
              </a:xfrm>
              <a:prstGeom prst="rect">
                <a:avLst/>
              </a:prstGeom>
            </p:spPr>
          </p:pic>
        </p:grpSp>
      </p:grpSp>
      <p:sp>
        <p:nvSpPr>
          <p:cNvPr id="34" name="Object 34"/>
          <p:cNvSpPr txBox="1"/>
          <p:nvPr/>
        </p:nvSpPr>
        <p:spPr>
          <a:xfrm>
            <a:off x="5960063" y="6425257"/>
            <a:ext cx="2127368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게임명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9144001" y="6425257"/>
            <a:ext cx="5334000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파밍 서바이벌(Farming Survival -&gt; FS)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5973607" y="7856200"/>
            <a:ext cx="2127368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sz="25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장르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7" name="Object 37"/>
          <p:cNvSpPr txBox="1"/>
          <p:nvPr/>
        </p:nvSpPr>
        <p:spPr>
          <a:xfrm>
            <a:off x="9144000" y="7856204"/>
            <a:ext cx="4038600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로그라이크 + 핵 앤 슬래시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50971" y="1230219"/>
            <a:ext cx="344854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게임기획</a:t>
            </a:r>
            <a:endParaRPr lang="en-US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50971" y="3091410"/>
            <a:ext cx="243042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스토리</a:t>
            </a:r>
            <a:r>
              <a:rPr lang="en-US" altLang="ko-KR" sz="2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&amp; </a:t>
            </a:r>
            <a:r>
              <a:rPr lang="ko-KR" altLang="en-US" sz="2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장르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3" name="그룹 1013"/>
          <p:cNvGrpSpPr/>
          <p:nvPr/>
        </p:nvGrpSpPr>
        <p:grpSpPr>
          <a:xfrm>
            <a:off x="14916099" y="7328640"/>
            <a:ext cx="844715" cy="1196226"/>
            <a:chOff x="14970378" y="6411320"/>
            <a:chExt cx="844715" cy="1196226"/>
          </a:xfrm>
        </p:grpSpPr>
        <p:pic>
          <p:nvPicPr>
            <p:cNvPr id="46" name="Object 45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4970378" y="6411320"/>
              <a:ext cx="844715" cy="1196226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13990160" y="7313988"/>
            <a:ext cx="821420" cy="1232131"/>
            <a:chOff x="14044439" y="6396668"/>
            <a:chExt cx="821420" cy="1232131"/>
          </a:xfrm>
        </p:grpSpPr>
        <p:pic>
          <p:nvPicPr>
            <p:cNvPr id="49" name="Object 48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4044439" y="6396668"/>
              <a:ext cx="821420" cy="1232131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15880633" y="7328640"/>
            <a:ext cx="1832926" cy="1196226"/>
            <a:chOff x="15934912" y="6411320"/>
            <a:chExt cx="1832926" cy="1196226"/>
          </a:xfrm>
        </p:grpSpPr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15934912" y="6411320"/>
              <a:ext cx="1832926" cy="1196226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6356743" y="2804501"/>
            <a:ext cx="2454339" cy="1926696"/>
            <a:chOff x="6356743" y="2804501"/>
            <a:chExt cx="2454339" cy="1926696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6356743" y="2804501"/>
              <a:ext cx="2454339" cy="1926696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817539" y="2804501"/>
            <a:ext cx="3446719" cy="1937615"/>
            <a:chOff x="9817539" y="2804501"/>
            <a:chExt cx="3446719" cy="1937615"/>
          </a:xfrm>
        </p:grpSpPr>
        <p:pic>
          <p:nvPicPr>
            <p:cNvPr id="58" name="Object 5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9817539" y="2804501"/>
              <a:ext cx="3446719" cy="1937615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14192125" y="2804501"/>
            <a:ext cx="3485575" cy="1950038"/>
            <a:chOff x="14192125" y="2804501"/>
            <a:chExt cx="3485575" cy="1950038"/>
          </a:xfrm>
        </p:grpSpPr>
        <p:pic>
          <p:nvPicPr>
            <p:cNvPr id="61" name="Object 60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14192125" y="2804501"/>
              <a:ext cx="3485575" cy="1950038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3829321" y="409486"/>
            <a:ext cx="39940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9" name="그룹 1019"/>
          <p:cNvGrpSpPr/>
          <p:nvPr/>
        </p:nvGrpSpPr>
        <p:grpSpPr>
          <a:xfrm>
            <a:off x="9073675" y="3646560"/>
            <a:ext cx="580555" cy="232633"/>
            <a:chOff x="8984321" y="3651533"/>
            <a:chExt cx="580555" cy="232633"/>
          </a:xfrm>
        </p:grpSpPr>
        <p:pic>
          <p:nvPicPr>
            <p:cNvPr id="65" name="Object 64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8984321" y="3651533"/>
              <a:ext cx="580555" cy="232633"/>
            </a:xfrm>
            <a:prstGeom prst="rect">
              <a:avLst/>
            </a:prstGeom>
          </p:spPr>
        </p:pic>
      </p:grpSp>
      <p:grpSp>
        <p:nvGrpSpPr>
          <p:cNvPr id="1020" name="그룹 1020"/>
          <p:cNvGrpSpPr/>
          <p:nvPr/>
        </p:nvGrpSpPr>
        <p:grpSpPr>
          <a:xfrm>
            <a:off x="13463884" y="3651533"/>
            <a:ext cx="580555" cy="232633"/>
            <a:chOff x="13463884" y="3651533"/>
            <a:chExt cx="580555" cy="232633"/>
          </a:xfrm>
        </p:grpSpPr>
        <p:pic>
          <p:nvPicPr>
            <p:cNvPr id="68" name="Object 67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13463884" y="3651533"/>
              <a:ext cx="580555" cy="232633"/>
            </a:xfrm>
            <a:prstGeom prst="rect">
              <a:avLst/>
            </a:prstGeom>
          </p:spPr>
        </p:pic>
      </p:grpSp>
      <p:sp>
        <p:nvSpPr>
          <p:cNvPr id="70" name="Object 70"/>
          <p:cNvSpPr txBox="1"/>
          <p:nvPr/>
        </p:nvSpPr>
        <p:spPr>
          <a:xfrm>
            <a:off x="9854857" y="2017362"/>
            <a:ext cx="3663267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itchFamily="34" charset="0"/>
              </a:rPr>
              <a:t>우주로 대피</a:t>
            </a:r>
          </a:p>
          <a:p>
            <a:r>
              <a:rPr 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itchFamily="34" charset="0"/>
              </a:rPr>
              <a:t>-&gt; 자원, 식량 부족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1" name="Object 71"/>
          <p:cNvSpPr txBox="1"/>
          <p:nvPr/>
        </p:nvSpPr>
        <p:spPr>
          <a:xfrm>
            <a:off x="14192095" y="2017362"/>
            <a:ext cx="3521464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itchFamily="34" charset="0"/>
              </a:rPr>
              <a:t>지구로 복귀</a:t>
            </a:r>
          </a:p>
          <a:p>
            <a:r>
              <a:rPr lang="en-US" sz="20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Medium" pitchFamily="34" charset="0"/>
              </a:rPr>
              <a:t>-&gt; 자원 채집, 생존 vs. 좀비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환경설정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17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6272386" y="2628900"/>
            <a:ext cx="11646480" cy="522393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136285708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0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  <a:solidFill>
              <a:srgbClr val="000000">
                <a:shade val="95000"/>
              </a:srgbClr>
            </a:solidFill>
            <a:ln w="444500" cap="sq">
              <a:solidFill>
                <a:srgbClr val="000000"/>
              </a:solidFill>
              <a:miter lim="800000"/>
            </a:ln>
            <a:effectLst>
              <a:outerShdw blurRad="254000" dist="190500" dir="2700000" sy="90000" algn="bl" rotWithShape="0">
                <a:srgbClr val="000000">
                  <a:alpha val="40000"/>
                </a:srgbClr>
              </a:outerShdw>
            </a:effectLst>
          </p:spPr>
        </p:pic>
      </p:grpSp>
      <p:grpSp>
        <p:nvGrpSpPr>
          <p:cNvPr id="1002" name="그룹 1002"/>
          <p:cNvGrpSpPr/>
          <p:nvPr/>
        </p:nvGrpSpPr>
        <p:grpSpPr>
          <a:xfrm>
            <a:off x="5467739" y="0"/>
            <a:ext cx="12817975" cy="10285714"/>
            <a:chOff x="5670832" y="0"/>
            <a:chExt cx="12614882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670832" y="0"/>
              <a:ext cx="12614882" cy="10285714"/>
            </a:xfrm>
            <a:prstGeom prst="rect">
              <a:avLst/>
            </a:prstGeom>
          </p:spPr>
        </p:pic>
      </p:grpSp>
      <p:sp>
        <p:nvSpPr>
          <p:cNvPr id="12" name="Object 12"/>
          <p:cNvSpPr txBox="1"/>
          <p:nvPr/>
        </p:nvSpPr>
        <p:spPr>
          <a:xfrm>
            <a:off x="15773400" y="409486"/>
            <a:ext cx="2049930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1150971" y="1230219"/>
            <a:ext cx="3421029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클래스</a:t>
            </a:r>
            <a:endParaRPr lang="en-US" altLang="ko-KR" sz="4800" b="1" kern="0" spc="-200" dirty="0">
              <a:solidFill>
                <a:srgbClr val="FFFFFF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다이어그램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5" name="Object 8">
            <a:extLst>
              <a:ext uri="{FF2B5EF4-FFF2-40B4-BE49-F238E27FC236}">
                <a16:creationId xmlns:a16="http://schemas.microsoft.com/office/drawing/2014/main" id="{645E1F41-A9E0-4FD4-9AE0-30C236449303}"/>
              </a:ext>
            </a:extLst>
          </p:cNvPr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요구 모델링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0" name="Object 26"/>
          <p:cNvSpPr txBox="1"/>
          <p:nvPr/>
        </p:nvSpPr>
        <p:spPr>
          <a:xfrm>
            <a:off x="601554" y="3506878"/>
            <a:ext cx="5069278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kern="0" spc="-100" dirty="0" smtClean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버그 관리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3" name="Picture 19"/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5638473" y="3009900"/>
            <a:ext cx="11661270" cy="3166534"/>
          </a:xfrm>
          <a:prstGeom prst="rect">
            <a:avLst/>
          </a:prstGeom>
          <a:noFill/>
          <a:ln>
            <a:noFill/>
          </a:ln>
          <a:effectLst/>
        </p:spPr>
      </p:pic>
    </p:spTree>
    <p:extLst>
      <p:ext uri="{BB962C8B-B14F-4D97-AF65-F5344CB8AC3E}">
        <p14:creationId xmlns:p14="http://schemas.microsoft.com/office/powerpoint/2010/main" val="1325979964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0794" y="4934072"/>
            <a:ext cx="8032484" cy="5351643"/>
            <a:chOff x="50794" y="4934072"/>
            <a:chExt cx="8032484" cy="535164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50794" y="4934072"/>
              <a:ext cx="8032484" cy="535164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188343" y="8292526"/>
            <a:ext cx="2780952" cy="1372200"/>
            <a:chOff x="6188343" y="8292526"/>
            <a:chExt cx="2780952" cy="13722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8343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8107" y="8292526"/>
            <a:ext cx="2778712" cy="1372200"/>
            <a:chOff x="2978107" y="8292526"/>
            <a:chExt cx="2778712" cy="13722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107" y="8292526"/>
              <a:ext cx="277871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3297" y="8292526"/>
            <a:ext cx="2780952" cy="1372200"/>
            <a:chOff x="12613297" y="8292526"/>
            <a:chExt cx="2780952" cy="13722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297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0820" y="8292526"/>
            <a:ext cx="2780952" cy="1372200"/>
            <a:chOff x="9400820" y="8292526"/>
            <a:chExt cx="2780952" cy="1372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0820" y="8292526"/>
              <a:ext cx="2780952" cy="13722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9663" y="1138362"/>
            <a:ext cx="3321036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DB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94249" y="409485"/>
            <a:ext cx="242908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22" name="Object 22"/>
          <p:cNvSpPr txBox="1"/>
          <p:nvPr/>
        </p:nvSpPr>
        <p:spPr>
          <a:xfrm>
            <a:off x="1489270" y="3124543"/>
            <a:ext cx="2971429" cy="3385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미리디자인의 </a:t>
            </a:r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성장가능성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7" name="그룹 1007"/>
          <p:cNvGrpSpPr/>
          <p:nvPr/>
        </p:nvGrpSpPr>
        <p:grpSpPr>
          <a:xfrm>
            <a:off x="9400820" y="4252442"/>
            <a:ext cx="2780952" cy="4249669"/>
            <a:chOff x="9400820" y="4252442"/>
            <a:chExt cx="2780952" cy="4249669"/>
          </a:xfrm>
        </p:grpSpPr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9400820" y="4252442"/>
              <a:ext cx="2780952" cy="4249669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188343" y="5071490"/>
            <a:ext cx="2780952" cy="3430621"/>
            <a:chOff x="6188343" y="5071490"/>
            <a:chExt cx="2780952" cy="3430621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188343" y="5071490"/>
              <a:ext cx="2780952" cy="3430621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963511" y="5676126"/>
            <a:ext cx="2778712" cy="2825985"/>
            <a:chOff x="2978107" y="5676127"/>
            <a:chExt cx="2778712" cy="2825985"/>
          </a:xfrm>
        </p:grpSpPr>
        <p:pic>
          <p:nvPicPr>
            <p:cNvPr id="34" name="Object 33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978107" y="5676127"/>
              <a:ext cx="2778712" cy="2825985"/>
            </a:xfrm>
            <a:prstGeom prst="rect">
              <a:avLst/>
            </a:prstGeom>
          </p:spPr>
        </p:pic>
      </p:grpSp>
      <p:sp>
        <p:nvSpPr>
          <p:cNvPr id="36" name="Object 36"/>
          <p:cNvSpPr txBox="1"/>
          <p:nvPr/>
        </p:nvSpPr>
        <p:spPr>
          <a:xfrm>
            <a:off x="9510482" y="4934072"/>
            <a:ext cx="305523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b="1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SemiBold" pitchFamily="34" charset="0"/>
              </a:rPr>
              <a:t>게임전적관리</a:t>
            </a:r>
            <a:endParaRPr lang="en-US" sz="3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06108" y="5538548"/>
            <a:ext cx="271077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b="1" kern="0" spc="-1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SemiBold" pitchFamily="34" charset="0"/>
              </a:rPr>
              <a:t>게임로그관리</a:t>
            </a:r>
            <a:endParaRPr lang="en-US" sz="3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3055482" y="5997746"/>
            <a:ext cx="2765621" cy="61555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3400" b="1" kern="0" spc="-1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SemiBold" pitchFamily="34" charset="0"/>
              </a:rPr>
              <a:t>회원정보관리</a:t>
            </a:r>
            <a:endParaRPr lang="en-US" sz="34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801666" y="6991079"/>
            <a:ext cx="2335035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b="1" dirty="0" err="1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Firestore</a:t>
            </a:r>
            <a:r>
              <a:rPr lang="en-US" sz="26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 Database</a:t>
            </a:r>
            <a:endParaRPr 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2" name="Object 42"/>
          <p:cNvSpPr txBox="1"/>
          <p:nvPr/>
        </p:nvSpPr>
        <p:spPr>
          <a:xfrm>
            <a:off x="6516450" y="6991079"/>
            <a:ext cx="2167682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600" dirty="0" err="1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Realtime</a:t>
            </a:r>
            <a:r>
              <a:rPr lang="en-US" sz="26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 Database</a:t>
            </a:r>
            <a:endParaRPr lang="en-US" sz="2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3" name="Object 43"/>
          <p:cNvSpPr txBox="1"/>
          <p:nvPr/>
        </p:nvSpPr>
        <p:spPr>
          <a:xfrm>
            <a:off x="3176163" y="6989551"/>
            <a:ext cx="2353409" cy="89255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6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Authentication</a:t>
            </a:r>
            <a:endParaRPr lang="en-US" sz="2600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0F2F0D63-7608-44A7-A639-314D5C95364C}"/>
              </a:ext>
            </a:extLst>
          </p:cNvPr>
          <p:cNvSpPr txBox="1"/>
          <p:nvPr/>
        </p:nvSpPr>
        <p:spPr>
          <a:xfrm>
            <a:off x="1150971" y="9367450"/>
            <a:ext cx="17427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4. DB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pic>
        <p:nvPicPr>
          <p:cNvPr id="49" name="Picture 2" descr="파이어베이스(firebase)"/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39663" y="1969359"/>
            <a:ext cx="4285659" cy="214283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2731060" y="3557824"/>
            <a:ext cx="4871139" cy="48913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204173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188343" y="8292526"/>
            <a:ext cx="2780952" cy="1372200"/>
            <a:chOff x="6188343" y="8292526"/>
            <a:chExt cx="2780952" cy="13722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8343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8107" y="8292526"/>
            <a:ext cx="2778712" cy="1372200"/>
            <a:chOff x="2978107" y="8292526"/>
            <a:chExt cx="2778712" cy="13722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8107" y="8292526"/>
              <a:ext cx="277871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3297" y="8292526"/>
            <a:ext cx="2780952" cy="1372200"/>
            <a:chOff x="12613297" y="8292526"/>
            <a:chExt cx="2780952" cy="13722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297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0820" y="8292526"/>
            <a:ext cx="2780952" cy="1372200"/>
            <a:chOff x="9400820" y="8292526"/>
            <a:chExt cx="2780952" cy="1372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0820" y="8292526"/>
              <a:ext cx="2780952" cy="13722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9662" y="1138362"/>
            <a:ext cx="4617157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Authentication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94249" y="409485"/>
            <a:ext cx="242908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59333" y="4429209"/>
            <a:ext cx="24509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SemiBold" pitchFamily="34" charset="0"/>
              </a:rPr>
              <a:t>80</a:t>
            </a:r>
            <a:r>
              <a:rPr lang="en-US" sz="24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SemiBold" pitchFamily="34" charset="0"/>
              </a:rPr>
              <a:t>%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59333" y="5879305"/>
            <a:ext cx="136431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2026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559333" y="7149669"/>
            <a:ext cx="384708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성과창출로 보답하는 기업, </a:t>
            </a:r>
          </a:p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미리컴퍼니. 이곳에는 본문 내용에 대한 세부적인 정보를 작성 </a:t>
            </a:r>
          </a:p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할 수 있습니다.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0F2F0D63-7608-44A7-A639-314D5C95364C}"/>
              </a:ext>
            </a:extLst>
          </p:cNvPr>
          <p:cNvSpPr txBox="1"/>
          <p:nvPr/>
        </p:nvSpPr>
        <p:spPr>
          <a:xfrm>
            <a:off x="1150971" y="9367450"/>
            <a:ext cx="17427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4. DB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pic>
        <p:nvPicPr>
          <p:cNvPr id="49" name="그림 4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50971" y="2781300"/>
            <a:ext cx="3893299" cy="3964414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07999" y="3683394"/>
            <a:ext cx="4648557" cy="2525225"/>
          </a:xfrm>
          <a:prstGeom prst="rect">
            <a:avLst/>
          </a:prstGeom>
        </p:spPr>
      </p:pic>
      <p:sp>
        <p:nvSpPr>
          <p:cNvPr id="7" name="모서리가 둥근 직사각형 6"/>
          <p:cNvSpPr/>
          <p:nvPr/>
        </p:nvSpPr>
        <p:spPr>
          <a:xfrm>
            <a:off x="990600" y="3043631"/>
            <a:ext cx="6922792" cy="400486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01400" y="2236145"/>
            <a:ext cx="5886450" cy="54197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1625445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2" name="그룹 1002"/>
          <p:cNvGrpSpPr/>
          <p:nvPr/>
        </p:nvGrpSpPr>
        <p:grpSpPr>
          <a:xfrm>
            <a:off x="6188343" y="8292526"/>
            <a:ext cx="2780952" cy="1372200"/>
            <a:chOff x="6188343" y="8292526"/>
            <a:chExt cx="2780952" cy="13722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6188343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8107" y="8292526"/>
            <a:ext cx="2778712" cy="1372200"/>
            <a:chOff x="2978107" y="8292526"/>
            <a:chExt cx="2778712" cy="13722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978107" y="8292526"/>
              <a:ext cx="277871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3297" y="8292526"/>
            <a:ext cx="2780952" cy="1372200"/>
            <a:chOff x="12613297" y="8292526"/>
            <a:chExt cx="2780952" cy="13722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2613297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0820" y="8292526"/>
            <a:ext cx="2780952" cy="1372200"/>
            <a:chOff x="9400820" y="8292526"/>
            <a:chExt cx="2780952" cy="1372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9400820" y="8292526"/>
              <a:ext cx="2780952" cy="13722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9662" y="1138362"/>
            <a:ext cx="48039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Authentication 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94249" y="409485"/>
            <a:ext cx="242908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59333" y="4429209"/>
            <a:ext cx="24509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SemiBold" pitchFamily="34" charset="0"/>
              </a:rPr>
              <a:t>80</a:t>
            </a:r>
            <a:r>
              <a:rPr lang="en-US" sz="24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SemiBold" pitchFamily="34" charset="0"/>
              </a:rPr>
              <a:t>%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59333" y="5879305"/>
            <a:ext cx="136431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2026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559333" y="7149669"/>
            <a:ext cx="384708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성과창출로 보답하는 기업, </a:t>
            </a:r>
          </a:p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미리컴퍼니. 이곳에는 본문 내용에 대한 세부적인 정보를 작성 </a:t>
            </a:r>
          </a:p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할 수 있습니다.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0F2F0D63-7608-44A7-A639-314D5C95364C}"/>
              </a:ext>
            </a:extLst>
          </p:cNvPr>
          <p:cNvSpPr txBox="1"/>
          <p:nvPr/>
        </p:nvSpPr>
        <p:spPr>
          <a:xfrm>
            <a:off x="1150971" y="9367450"/>
            <a:ext cx="17427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4. DB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0600" y="3043631"/>
            <a:ext cx="6922792" cy="400486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763000" y="2386112"/>
            <a:ext cx="8679295" cy="5511226"/>
          </a:xfrm>
          <a:prstGeom prst="rect">
            <a:avLst/>
          </a:prstGeom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15219" y="3373987"/>
            <a:ext cx="7933476" cy="2905914"/>
          </a:xfrm>
          <a:prstGeom prst="rect">
            <a:avLst/>
          </a:prstGeom>
        </p:spPr>
      </p:pic>
      <p:sp>
        <p:nvSpPr>
          <p:cNvPr id="4" name="모서리가 둥근 직사각형 3"/>
          <p:cNvSpPr/>
          <p:nvPr/>
        </p:nvSpPr>
        <p:spPr>
          <a:xfrm>
            <a:off x="14325600" y="3373987"/>
            <a:ext cx="2133600" cy="3674513"/>
          </a:xfrm>
          <a:prstGeom prst="roundRect">
            <a:avLst/>
          </a:prstGeom>
          <a:noFill/>
          <a:ln w="9525" cap="flat" cmpd="sng" algn="ctr">
            <a:solidFill>
              <a:schemeClr val="accent2"/>
            </a:solidFill>
            <a:prstDash val="solid"/>
            <a:round/>
            <a:headEnd type="none" w="med" len="med"/>
            <a:tailEnd type="none" w="med" len="med"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2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181194122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55702" y="1761705"/>
            <a:ext cx="12630050" cy="6966194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8343" y="8292526"/>
            <a:ext cx="2780952" cy="1372200"/>
            <a:chOff x="6188343" y="8292526"/>
            <a:chExt cx="2780952" cy="13722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8343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8107" y="8292526"/>
            <a:ext cx="2778712" cy="1372200"/>
            <a:chOff x="2978107" y="8292526"/>
            <a:chExt cx="2778712" cy="13722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107" y="8292526"/>
              <a:ext cx="277871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3297" y="8292526"/>
            <a:ext cx="2780952" cy="1372200"/>
            <a:chOff x="12613297" y="8292526"/>
            <a:chExt cx="2780952" cy="13722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297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0820" y="8292526"/>
            <a:ext cx="2780952" cy="1372200"/>
            <a:chOff x="9400820" y="8292526"/>
            <a:chExt cx="2780952" cy="1372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0820" y="8292526"/>
              <a:ext cx="2780952" cy="13722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9663" y="1138362"/>
            <a:ext cx="5261138" cy="156966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kern="0" spc="-200" dirty="0" err="1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RealTime</a:t>
            </a:r>
            <a:r>
              <a:rPr 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 </a:t>
            </a:r>
            <a:r>
              <a:rPr lang="en-US" sz="4800" b="1" kern="0" spc="-200" dirty="0" err="1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DataBase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4935200" y="409485"/>
            <a:ext cx="28881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9559333" y="4429209"/>
            <a:ext cx="2450998" cy="646331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36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SemiBold" pitchFamily="34" charset="0"/>
              </a:rPr>
              <a:t>80</a:t>
            </a:r>
            <a:r>
              <a:rPr lang="en-US" sz="2400" kern="0" spc="-1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SemiBold" pitchFamily="34" charset="0"/>
              </a:rPr>
              <a:t>%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59333" y="5879305"/>
            <a:ext cx="136431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2026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559333" y="7149669"/>
            <a:ext cx="384708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성과창출로 보답하는 기업, </a:t>
            </a:r>
          </a:p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미리컴퍼니. 이곳에는 본문 내용에 대한 세부적인 정보를 작성 </a:t>
            </a:r>
          </a:p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할 수 있습니다.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0F2F0D63-7608-44A7-A639-314D5C95364C}"/>
              </a:ext>
            </a:extLst>
          </p:cNvPr>
          <p:cNvSpPr txBox="1"/>
          <p:nvPr/>
        </p:nvSpPr>
        <p:spPr>
          <a:xfrm>
            <a:off x="1150971" y="9367450"/>
            <a:ext cx="2049429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5. DB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0600" y="3043631"/>
            <a:ext cx="6922792" cy="400486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90600" y="3076512"/>
            <a:ext cx="3936961" cy="3776269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410634" y="4522226"/>
            <a:ext cx="1843774" cy="1557474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7419565" y="4525670"/>
            <a:ext cx="1496766" cy="3433758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320005" y="4520973"/>
            <a:ext cx="1714500" cy="1943100"/>
          </a:xfrm>
          <a:prstGeom prst="rect">
            <a:avLst/>
          </a:prstGeom>
        </p:spPr>
      </p:pic>
      <p:pic>
        <p:nvPicPr>
          <p:cNvPr id="2050" name="Picture 2" descr="Json 파일 문서 아이콘, Json, 문서, 파일 PNG, 일러스트 및 벡터 에 대한 무료 다운로드 - Pngtree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998554" y="4774217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6011258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1600" y="1714500"/>
            <a:ext cx="12295861" cy="676781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6188343" y="8292526"/>
            <a:ext cx="2780952" cy="1372200"/>
            <a:chOff x="6188343" y="8292526"/>
            <a:chExt cx="2780952" cy="1372200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188343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2978107" y="8292526"/>
            <a:ext cx="2778712" cy="1372200"/>
            <a:chOff x="2978107" y="8292526"/>
            <a:chExt cx="2778712" cy="1372200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2978107" y="8292526"/>
              <a:ext cx="2778712" cy="137220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12613297" y="8292526"/>
            <a:ext cx="2780952" cy="1372200"/>
            <a:chOff x="12613297" y="8292526"/>
            <a:chExt cx="2780952" cy="1372200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2613297" y="8292526"/>
              <a:ext cx="2780952" cy="1372200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9400820" y="8292526"/>
            <a:ext cx="2780952" cy="1372200"/>
            <a:chOff x="9400820" y="8292526"/>
            <a:chExt cx="2780952" cy="1372200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400820" y="8292526"/>
              <a:ext cx="2780952" cy="1372200"/>
            </a:xfrm>
            <a:prstGeom prst="rect">
              <a:avLst/>
            </a:prstGeom>
          </p:spPr>
        </p:pic>
      </p:grpSp>
      <p:sp>
        <p:nvSpPr>
          <p:cNvPr id="17" name="Object 17"/>
          <p:cNvSpPr txBox="1"/>
          <p:nvPr/>
        </p:nvSpPr>
        <p:spPr>
          <a:xfrm>
            <a:off x="1139663" y="1138362"/>
            <a:ext cx="5261138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4800" b="1" kern="0" spc="-200" dirty="0" err="1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Firestore</a:t>
            </a:r>
            <a:r>
              <a:rPr 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 </a:t>
            </a:r>
            <a:r>
              <a:rPr lang="en-US" sz="4800" b="1" kern="0" spc="-200" dirty="0" err="1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DataBase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15394249" y="409485"/>
            <a:ext cx="242908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9559333" y="5879305"/>
            <a:ext cx="1364313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2026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6" name="Object 46"/>
          <p:cNvSpPr txBox="1"/>
          <p:nvPr/>
        </p:nvSpPr>
        <p:spPr>
          <a:xfrm>
            <a:off x="9559333" y="7149669"/>
            <a:ext cx="3847085" cy="1077218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성과창출로 보답하는 기업, </a:t>
            </a:r>
          </a:p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미리컴퍼니. 이곳에는 본문 내용에 대한 세부적인 정보를 작성 </a:t>
            </a:r>
          </a:p>
          <a:p>
            <a:r>
              <a:rPr lang="en-US" sz="16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할 수 있습니다. 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8" name="Object 8">
            <a:extLst>
              <a:ext uri="{FF2B5EF4-FFF2-40B4-BE49-F238E27FC236}">
                <a16:creationId xmlns:a16="http://schemas.microsoft.com/office/drawing/2014/main" id="{0F2F0D63-7608-44A7-A639-314D5C95364C}"/>
              </a:ext>
            </a:extLst>
          </p:cNvPr>
          <p:cNvSpPr txBox="1"/>
          <p:nvPr/>
        </p:nvSpPr>
        <p:spPr>
          <a:xfrm>
            <a:off x="1150971" y="9367450"/>
            <a:ext cx="174278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5. DB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7" name="모서리가 둥근 직사각형 6"/>
          <p:cNvSpPr/>
          <p:nvPr/>
        </p:nvSpPr>
        <p:spPr>
          <a:xfrm>
            <a:off x="990600" y="3043631"/>
            <a:ext cx="6922792" cy="4004869"/>
          </a:xfrm>
          <a:prstGeom prst="roundRect">
            <a:avLst/>
          </a:prstGeom>
          <a:noFill/>
          <a:ln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hemeClr val="accent6"/>
          </a:fontRef>
        </p:style>
        <p:txBody>
          <a:bodyPr rtlCol="0" anchor="ctr"/>
          <a:lstStyle/>
          <a:p>
            <a:pPr algn="ctr"/>
            <a:endParaRPr lang="ko-KR" altLang="en-US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050" name="Picture 2" descr="Json 파일 문서 아이콘, Json, 문서, 파일 PNG, 일러스트 및 벡터 에 대한 무료 다운로드 - Pngtree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559333" y="5081954"/>
            <a:ext cx="1905000" cy="1905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그림 1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073313" y="5098409"/>
            <a:ext cx="1790700" cy="3076575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990600" y="3169061"/>
            <a:ext cx="3682413" cy="39246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567228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2286" y="0"/>
            <a:ext cx="18285714" cy="10285714"/>
            <a:chOff x="0" y="0"/>
            <a:chExt cx="18285714" cy="10285714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0"/>
              <a:ext cx="18285714" cy="10285714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511309" y="1286"/>
            <a:ext cx="12774405" cy="10285714"/>
            <a:chOff x="5511310" y="0"/>
            <a:chExt cx="12774405" cy="10285714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5511310" y="0"/>
              <a:ext cx="12774405" cy="10285714"/>
            </a:xfrm>
            <a:prstGeom prst="rect">
              <a:avLst/>
            </a:prstGeom>
          </p:spPr>
        </p:pic>
      </p:grpSp>
      <p:sp>
        <p:nvSpPr>
          <p:cNvPr id="8" name="Object 8"/>
          <p:cNvSpPr txBox="1"/>
          <p:nvPr/>
        </p:nvSpPr>
        <p:spPr>
          <a:xfrm>
            <a:off x="1150971" y="9367451"/>
            <a:ext cx="2523735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1. </a:t>
            </a:r>
            <a:r>
              <a:rPr lang="ko-KR" altLang="en-US" sz="2000" b="1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게임 설명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03" name="그룹 1003"/>
          <p:cNvGrpSpPr/>
          <p:nvPr/>
        </p:nvGrpSpPr>
        <p:grpSpPr>
          <a:xfrm>
            <a:off x="6015641" y="3320764"/>
            <a:ext cx="11738653" cy="74252"/>
            <a:chOff x="6029185" y="6190517"/>
            <a:chExt cx="11738653" cy="74252"/>
          </a:xfrm>
        </p:grpSpPr>
        <p:grpSp>
          <p:nvGrpSpPr>
            <p:cNvPr id="1004" name="그룹 1004"/>
            <p:cNvGrpSpPr/>
            <p:nvPr/>
          </p:nvGrpSpPr>
          <p:grpSpPr>
            <a:xfrm>
              <a:off x="6029185" y="6190517"/>
              <a:ext cx="2227565" cy="74252"/>
              <a:chOff x="6029185" y="6190517"/>
              <a:chExt cx="2227565" cy="74252"/>
            </a:xfrm>
          </p:grpSpPr>
          <p:pic>
            <p:nvPicPr>
              <p:cNvPr id="12" name="Object 11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29185" y="6190517"/>
                <a:ext cx="2227565" cy="74252"/>
              </a:xfrm>
              <a:prstGeom prst="rect">
                <a:avLst/>
              </a:prstGeom>
            </p:spPr>
          </p:pic>
        </p:grpSp>
        <p:grpSp>
          <p:nvGrpSpPr>
            <p:cNvPr id="1005" name="그룹 1005"/>
            <p:cNvGrpSpPr/>
            <p:nvPr/>
          </p:nvGrpSpPr>
          <p:grpSpPr>
            <a:xfrm>
              <a:off x="8857579" y="6190517"/>
              <a:ext cx="8910260" cy="74252"/>
              <a:chOff x="8857579" y="6190517"/>
              <a:chExt cx="8910260" cy="74252"/>
            </a:xfrm>
          </p:grpSpPr>
          <p:pic>
            <p:nvPicPr>
              <p:cNvPr id="15" name="Object 14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57579" y="6190517"/>
                <a:ext cx="8910260" cy="74252"/>
              </a:xfrm>
              <a:prstGeom prst="rect">
                <a:avLst/>
              </a:prstGeom>
            </p:spPr>
          </p:pic>
        </p:grpSp>
      </p:grpSp>
      <p:grpSp>
        <p:nvGrpSpPr>
          <p:cNvPr id="1006" name="그룹 1006"/>
          <p:cNvGrpSpPr/>
          <p:nvPr/>
        </p:nvGrpSpPr>
        <p:grpSpPr>
          <a:xfrm>
            <a:off x="6015641" y="4932037"/>
            <a:ext cx="11738653" cy="74252"/>
            <a:chOff x="6029185" y="7623419"/>
            <a:chExt cx="11738653" cy="74252"/>
          </a:xfrm>
        </p:grpSpPr>
        <p:grpSp>
          <p:nvGrpSpPr>
            <p:cNvPr id="1007" name="그룹 1007"/>
            <p:cNvGrpSpPr/>
            <p:nvPr/>
          </p:nvGrpSpPr>
          <p:grpSpPr>
            <a:xfrm>
              <a:off x="6029185" y="7623419"/>
              <a:ext cx="2227565" cy="74252"/>
              <a:chOff x="6029185" y="7623419"/>
              <a:chExt cx="2227565" cy="74252"/>
            </a:xfrm>
          </p:grpSpPr>
          <p:pic>
            <p:nvPicPr>
              <p:cNvPr id="20" name="Object 19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29185" y="7623419"/>
                <a:ext cx="2227565" cy="74252"/>
              </a:xfrm>
              <a:prstGeom prst="rect">
                <a:avLst/>
              </a:prstGeom>
            </p:spPr>
          </p:pic>
        </p:grpSp>
        <p:grpSp>
          <p:nvGrpSpPr>
            <p:cNvPr id="1008" name="그룹 1008"/>
            <p:cNvGrpSpPr/>
            <p:nvPr/>
          </p:nvGrpSpPr>
          <p:grpSpPr>
            <a:xfrm>
              <a:off x="8857579" y="7623419"/>
              <a:ext cx="8910260" cy="74252"/>
              <a:chOff x="8857579" y="7623419"/>
              <a:chExt cx="8910260" cy="74252"/>
            </a:xfrm>
          </p:grpSpPr>
          <p:pic>
            <p:nvPicPr>
              <p:cNvPr id="23" name="Object 22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57579" y="7623419"/>
                <a:ext cx="8910260" cy="74252"/>
              </a:xfrm>
              <a:prstGeom prst="rect">
                <a:avLst/>
              </a:prstGeom>
            </p:spPr>
          </p:pic>
        </p:grpSp>
      </p:grpSp>
      <p:grpSp>
        <p:nvGrpSpPr>
          <p:cNvPr id="1009" name="그룹 1009"/>
          <p:cNvGrpSpPr/>
          <p:nvPr/>
        </p:nvGrpSpPr>
        <p:grpSpPr>
          <a:xfrm>
            <a:off x="6015641" y="6543310"/>
            <a:ext cx="11738653" cy="74252"/>
            <a:chOff x="6029185" y="9056320"/>
            <a:chExt cx="11738653" cy="74252"/>
          </a:xfrm>
        </p:grpSpPr>
        <p:grpSp>
          <p:nvGrpSpPr>
            <p:cNvPr id="1010" name="그룹 1010"/>
            <p:cNvGrpSpPr/>
            <p:nvPr/>
          </p:nvGrpSpPr>
          <p:grpSpPr>
            <a:xfrm>
              <a:off x="6029185" y="9056320"/>
              <a:ext cx="2227565" cy="74252"/>
              <a:chOff x="6029185" y="9056320"/>
              <a:chExt cx="2227565" cy="74252"/>
            </a:xfrm>
          </p:grpSpPr>
          <p:pic>
            <p:nvPicPr>
              <p:cNvPr id="28" name="Object 27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29185" y="9056320"/>
                <a:ext cx="2227565" cy="74252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8857579" y="9056320"/>
              <a:ext cx="8910260" cy="74252"/>
              <a:chOff x="8857579" y="9056320"/>
              <a:chExt cx="8910260" cy="74252"/>
            </a:xfrm>
          </p:grpSpPr>
          <p:pic>
            <p:nvPicPr>
              <p:cNvPr id="31" name="Object 30"/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57579" y="9056320"/>
                <a:ext cx="8910260" cy="74252"/>
              </a:xfrm>
              <a:prstGeom prst="rect">
                <a:avLst/>
              </a:prstGeom>
            </p:spPr>
          </p:pic>
        </p:grpSp>
      </p:grpSp>
      <p:sp>
        <p:nvSpPr>
          <p:cNvPr id="34" name="Object 34"/>
          <p:cNvSpPr txBox="1"/>
          <p:nvPr/>
        </p:nvSpPr>
        <p:spPr>
          <a:xfrm>
            <a:off x="6498231" y="2888508"/>
            <a:ext cx="123529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en-US" altLang="ko-KR" sz="2500" dirty="0" err="1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플랫폼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5" name="Object 35"/>
          <p:cNvSpPr txBox="1"/>
          <p:nvPr/>
        </p:nvSpPr>
        <p:spPr>
          <a:xfrm>
            <a:off x="8841749" y="2850065"/>
            <a:ext cx="1865987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PC - Steam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6" name="Object 36"/>
          <p:cNvSpPr txBox="1"/>
          <p:nvPr/>
        </p:nvSpPr>
        <p:spPr>
          <a:xfrm>
            <a:off x="6509926" y="4492109"/>
            <a:ext cx="123898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개발 툴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8" name="Object 38"/>
          <p:cNvSpPr txBox="1"/>
          <p:nvPr/>
        </p:nvSpPr>
        <p:spPr>
          <a:xfrm>
            <a:off x="6335784" y="6103382"/>
            <a:ext cx="1560189" cy="86177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음성 채팅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39" name="Object 39"/>
          <p:cNvSpPr txBox="1"/>
          <p:nvPr/>
        </p:nvSpPr>
        <p:spPr>
          <a:xfrm>
            <a:off x="9067681" y="6103767"/>
            <a:ext cx="1072571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 err="1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Vivox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0" name="Object 40"/>
          <p:cNvSpPr txBox="1"/>
          <p:nvPr/>
        </p:nvSpPr>
        <p:spPr>
          <a:xfrm>
            <a:off x="1150971" y="1230219"/>
            <a:ext cx="3448543" cy="830997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사용 기술</a:t>
            </a:r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41" name="Object 41"/>
          <p:cNvSpPr txBox="1"/>
          <p:nvPr/>
        </p:nvSpPr>
        <p:spPr>
          <a:xfrm>
            <a:off x="1150971" y="3091410"/>
            <a:ext cx="2887629" cy="52322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프로그램</a:t>
            </a:r>
            <a:r>
              <a:rPr lang="en-US" altLang="ko-KR" sz="2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&amp; </a:t>
            </a:r>
            <a:r>
              <a:rPr lang="ko-KR" altLang="en-US" sz="2800" dirty="0">
                <a:solidFill>
                  <a:srgbClr val="FFFFFF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엔진</a:t>
            </a:r>
            <a:endParaRPr lang="en-US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1012" name="그룹 1012"/>
          <p:cNvGrpSpPr/>
          <p:nvPr/>
        </p:nvGrpSpPr>
        <p:grpSpPr>
          <a:xfrm>
            <a:off x="12436109" y="2465219"/>
            <a:ext cx="706008" cy="700129"/>
            <a:chOff x="11075955" y="7991853"/>
            <a:chExt cx="847308" cy="854941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11075955" y="7991853"/>
              <a:ext cx="847308" cy="854941"/>
            </a:xfrm>
            <a:prstGeom prst="rect">
              <a:avLst/>
            </a:prstGeom>
          </p:spPr>
        </p:pic>
      </p:grpSp>
      <p:sp>
        <p:nvSpPr>
          <p:cNvPr id="63" name="Object 63"/>
          <p:cNvSpPr txBox="1"/>
          <p:nvPr/>
        </p:nvSpPr>
        <p:spPr>
          <a:xfrm>
            <a:off x="13829321" y="409486"/>
            <a:ext cx="3994038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sz="2000" b="1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C3186D4C-66AF-46B5-ABFC-D6C8E3ABC50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25429" y="4109173"/>
            <a:ext cx="2127368" cy="737041"/>
          </a:xfrm>
          <a:prstGeom prst="rect">
            <a:avLst/>
          </a:prstGeom>
        </p:spPr>
      </p:pic>
      <p:sp>
        <p:nvSpPr>
          <p:cNvPr id="59" name="Object 35">
            <a:extLst>
              <a:ext uri="{FF2B5EF4-FFF2-40B4-BE49-F238E27FC236}">
                <a16:creationId xmlns:a16="http://schemas.microsoft.com/office/drawing/2014/main" id="{F573C51A-320F-49B7-8D69-66215C226129}"/>
              </a:ext>
            </a:extLst>
          </p:cNvPr>
          <p:cNvSpPr txBox="1"/>
          <p:nvPr/>
        </p:nvSpPr>
        <p:spPr>
          <a:xfrm>
            <a:off x="9067681" y="4513058"/>
            <a:ext cx="103045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Unity</a:t>
            </a:r>
            <a:endParaRPr lang="en-US" altLang="ko-KR" sz="28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60" name="그룹 1009">
            <a:extLst>
              <a:ext uri="{FF2B5EF4-FFF2-40B4-BE49-F238E27FC236}">
                <a16:creationId xmlns:a16="http://schemas.microsoft.com/office/drawing/2014/main" id="{4D12AC0C-4880-4A50-808A-9105339B1B8C}"/>
              </a:ext>
            </a:extLst>
          </p:cNvPr>
          <p:cNvGrpSpPr/>
          <p:nvPr/>
        </p:nvGrpSpPr>
        <p:grpSpPr>
          <a:xfrm>
            <a:off x="6002098" y="8154584"/>
            <a:ext cx="11738653" cy="74252"/>
            <a:chOff x="6029185" y="9056320"/>
            <a:chExt cx="11738653" cy="74252"/>
          </a:xfrm>
        </p:grpSpPr>
        <p:grpSp>
          <p:nvGrpSpPr>
            <p:cNvPr id="62" name="그룹 1010">
              <a:extLst>
                <a:ext uri="{FF2B5EF4-FFF2-40B4-BE49-F238E27FC236}">
                  <a16:creationId xmlns:a16="http://schemas.microsoft.com/office/drawing/2014/main" id="{45822F09-A351-41EA-983A-0C46CD784D3B}"/>
                </a:ext>
              </a:extLst>
            </p:cNvPr>
            <p:cNvGrpSpPr/>
            <p:nvPr/>
          </p:nvGrpSpPr>
          <p:grpSpPr>
            <a:xfrm>
              <a:off x="6029185" y="9056320"/>
              <a:ext cx="2227565" cy="74252"/>
              <a:chOff x="6029185" y="9056320"/>
              <a:chExt cx="2227565" cy="74252"/>
            </a:xfrm>
          </p:grpSpPr>
          <p:pic>
            <p:nvPicPr>
              <p:cNvPr id="67" name="Object 27">
                <a:extLst>
                  <a:ext uri="{FF2B5EF4-FFF2-40B4-BE49-F238E27FC236}">
                    <a16:creationId xmlns:a16="http://schemas.microsoft.com/office/drawing/2014/main" id="{A8D3C322-3A58-4932-8386-7160824F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29185" y="9056320"/>
                <a:ext cx="2227565" cy="74252"/>
              </a:xfrm>
              <a:prstGeom prst="rect">
                <a:avLst/>
              </a:prstGeom>
            </p:spPr>
          </p:pic>
        </p:grpSp>
        <p:grpSp>
          <p:nvGrpSpPr>
            <p:cNvPr id="64" name="그룹 1011">
              <a:extLst>
                <a:ext uri="{FF2B5EF4-FFF2-40B4-BE49-F238E27FC236}">
                  <a16:creationId xmlns:a16="http://schemas.microsoft.com/office/drawing/2014/main" id="{6A8617BD-7E8E-4B5B-B7F0-9A5015717617}"/>
                </a:ext>
              </a:extLst>
            </p:cNvPr>
            <p:cNvGrpSpPr/>
            <p:nvPr/>
          </p:nvGrpSpPr>
          <p:grpSpPr>
            <a:xfrm>
              <a:off x="8857579" y="9056320"/>
              <a:ext cx="8910260" cy="74252"/>
              <a:chOff x="8857579" y="9056320"/>
              <a:chExt cx="8910260" cy="74252"/>
            </a:xfrm>
          </p:grpSpPr>
          <p:pic>
            <p:nvPicPr>
              <p:cNvPr id="66" name="Object 30">
                <a:extLst>
                  <a:ext uri="{FF2B5EF4-FFF2-40B4-BE49-F238E27FC236}">
                    <a16:creationId xmlns:a16="http://schemas.microsoft.com/office/drawing/2014/main" id="{7CC167E6-EBDD-43C1-A2DD-BA8A0317B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57579" y="9056320"/>
                <a:ext cx="8910260" cy="74252"/>
              </a:xfrm>
              <a:prstGeom prst="rect">
                <a:avLst/>
              </a:prstGeom>
            </p:spPr>
          </p:pic>
        </p:grpSp>
      </p:grpSp>
      <p:sp>
        <p:nvSpPr>
          <p:cNvPr id="69" name="Object 38">
            <a:extLst>
              <a:ext uri="{FF2B5EF4-FFF2-40B4-BE49-F238E27FC236}">
                <a16:creationId xmlns:a16="http://schemas.microsoft.com/office/drawing/2014/main" id="{C896C1E9-116B-4B24-ADCF-E5FF739F42E2}"/>
              </a:ext>
            </a:extLst>
          </p:cNvPr>
          <p:cNvSpPr txBox="1"/>
          <p:nvPr/>
        </p:nvSpPr>
        <p:spPr>
          <a:xfrm>
            <a:off x="6015641" y="7705694"/>
            <a:ext cx="222756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데이터 베이스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2" name="Object 39">
            <a:extLst>
              <a:ext uri="{FF2B5EF4-FFF2-40B4-BE49-F238E27FC236}">
                <a16:creationId xmlns:a16="http://schemas.microsoft.com/office/drawing/2014/main" id="{2946E08A-F006-4631-8BFF-E9DEF0E422FE}"/>
              </a:ext>
            </a:extLst>
          </p:cNvPr>
          <p:cNvSpPr txBox="1"/>
          <p:nvPr/>
        </p:nvSpPr>
        <p:spPr>
          <a:xfrm>
            <a:off x="8844036" y="7705694"/>
            <a:ext cx="1572444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Firebase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725E707-6851-410E-9400-624D4CB958C2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009017" y="5618384"/>
            <a:ext cx="1560191" cy="812704"/>
          </a:xfrm>
          <a:prstGeom prst="rect">
            <a:avLst/>
          </a:prstGeom>
        </p:spPr>
      </p:pic>
      <p:pic>
        <p:nvPicPr>
          <p:cNvPr id="14" name="그래픽 13">
            <a:extLst>
              <a:ext uri="{FF2B5EF4-FFF2-40B4-BE49-F238E27FC236}">
                <a16:creationId xmlns:a16="http://schemas.microsoft.com/office/drawing/2014/main" id="{B9080ADD-37D5-4C04-B53B-D251B8F37C5C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xmlns="" r:embed="rId11"/>
              </a:ext>
            </a:extLst>
          </a:blip>
          <a:stretch>
            <a:fillRect/>
          </a:stretch>
        </p:blipFill>
        <p:spPr>
          <a:xfrm>
            <a:off x="11590946" y="7440363"/>
            <a:ext cx="2238375" cy="552450"/>
          </a:xfrm>
          <a:prstGeom prst="rect">
            <a:avLst/>
          </a:prstGeom>
        </p:spPr>
      </p:pic>
      <p:grpSp>
        <p:nvGrpSpPr>
          <p:cNvPr id="44" name="그룹 1009">
            <a:extLst>
              <a:ext uri="{FF2B5EF4-FFF2-40B4-BE49-F238E27FC236}">
                <a16:creationId xmlns:a16="http://schemas.microsoft.com/office/drawing/2014/main" id="{4D12AC0C-4880-4A50-808A-9105339B1B8C}"/>
              </a:ext>
            </a:extLst>
          </p:cNvPr>
          <p:cNvGrpSpPr/>
          <p:nvPr/>
        </p:nvGrpSpPr>
        <p:grpSpPr>
          <a:xfrm>
            <a:off x="6084706" y="9501174"/>
            <a:ext cx="11738653" cy="74252"/>
            <a:chOff x="6029185" y="9056320"/>
            <a:chExt cx="11738653" cy="74252"/>
          </a:xfrm>
        </p:grpSpPr>
        <p:grpSp>
          <p:nvGrpSpPr>
            <p:cNvPr id="45" name="그룹 1010">
              <a:extLst>
                <a:ext uri="{FF2B5EF4-FFF2-40B4-BE49-F238E27FC236}">
                  <a16:creationId xmlns:a16="http://schemas.microsoft.com/office/drawing/2014/main" id="{45822F09-A351-41EA-983A-0C46CD784D3B}"/>
                </a:ext>
              </a:extLst>
            </p:cNvPr>
            <p:cNvGrpSpPr/>
            <p:nvPr/>
          </p:nvGrpSpPr>
          <p:grpSpPr>
            <a:xfrm>
              <a:off x="6029185" y="9056320"/>
              <a:ext cx="2227565" cy="74252"/>
              <a:chOff x="6029185" y="9056320"/>
              <a:chExt cx="2227565" cy="74252"/>
            </a:xfrm>
          </p:grpSpPr>
          <p:pic>
            <p:nvPicPr>
              <p:cNvPr id="48" name="Object 27">
                <a:extLst>
                  <a:ext uri="{FF2B5EF4-FFF2-40B4-BE49-F238E27FC236}">
                    <a16:creationId xmlns:a16="http://schemas.microsoft.com/office/drawing/2014/main" id="{A8D3C322-3A58-4932-8386-7160824FE15D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6029185" y="9056320"/>
                <a:ext cx="2227565" cy="74252"/>
              </a:xfrm>
              <a:prstGeom prst="rect">
                <a:avLst/>
              </a:prstGeom>
            </p:spPr>
          </p:pic>
        </p:grpSp>
        <p:grpSp>
          <p:nvGrpSpPr>
            <p:cNvPr id="46" name="그룹 1011">
              <a:extLst>
                <a:ext uri="{FF2B5EF4-FFF2-40B4-BE49-F238E27FC236}">
                  <a16:creationId xmlns:a16="http://schemas.microsoft.com/office/drawing/2014/main" id="{6A8617BD-7E8E-4B5B-B7F0-9A5015717617}"/>
                </a:ext>
              </a:extLst>
            </p:cNvPr>
            <p:cNvGrpSpPr/>
            <p:nvPr/>
          </p:nvGrpSpPr>
          <p:grpSpPr>
            <a:xfrm>
              <a:off x="8857579" y="9056320"/>
              <a:ext cx="8910260" cy="74252"/>
              <a:chOff x="8857579" y="9056320"/>
              <a:chExt cx="8910260" cy="74252"/>
            </a:xfrm>
          </p:grpSpPr>
          <p:pic>
            <p:nvPicPr>
              <p:cNvPr id="47" name="Object 30">
                <a:extLst>
                  <a:ext uri="{FF2B5EF4-FFF2-40B4-BE49-F238E27FC236}">
                    <a16:creationId xmlns:a16="http://schemas.microsoft.com/office/drawing/2014/main" id="{7CC167E6-EBDD-43C1-A2DD-BA8A0317BA69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6" cstate="print"/>
              <a:stretch>
                <a:fillRect/>
              </a:stretch>
            </p:blipFill>
            <p:spPr>
              <a:xfrm>
                <a:off x="8857579" y="9056320"/>
                <a:ext cx="8910260" cy="74252"/>
              </a:xfrm>
              <a:prstGeom prst="rect">
                <a:avLst/>
              </a:prstGeom>
            </p:spPr>
          </p:pic>
        </p:grpSp>
      </p:grpSp>
      <p:sp>
        <p:nvSpPr>
          <p:cNvPr id="49" name="Object 38">
            <a:extLst>
              <a:ext uri="{FF2B5EF4-FFF2-40B4-BE49-F238E27FC236}">
                <a16:creationId xmlns:a16="http://schemas.microsoft.com/office/drawing/2014/main" id="{C896C1E9-116B-4B24-ADCF-E5FF739F42E2}"/>
              </a:ext>
            </a:extLst>
          </p:cNvPr>
          <p:cNvSpPr txBox="1"/>
          <p:nvPr/>
        </p:nvSpPr>
        <p:spPr>
          <a:xfrm>
            <a:off x="6015641" y="8994666"/>
            <a:ext cx="2227565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ctr"/>
            <a:r>
              <a:rPr lang="ko-KR" altLang="en-US" sz="25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서버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50" name="Object 39">
            <a:extLst>
              <a:ext uri="{FF2B5EF4-FFF2-40B4-BE49-F238E27FC236}">
                <a16:creationId xmlns:a16="http://schemas.microsoft.com/office/drawing/2014/main" id="{2946E08A-F006-4631-8BFF-E9DEF0E422FE}"/>
              </a:ext>
            </a:extLst>
          </p:cNvPr>
          <p:cNvSpPr txBox="1"/>
          <p:nvPr/>
        </p:nvSpPr>
        <p:spPr>
          <a:xfrm>
            <a:off x="8830491" y="9061246"/>
            <a:ext cx="2287923" cy="477054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sz="2500" dirty="0">
                <a:solidFill>
                  <a:srgbClr val="404040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Photon Server</a:t>
            </a:r>
            <a:endParaRPr lang="en-US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511228" y="8379029"/>
            <a:ext cx="2555770" cy="113043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923585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C4E72A-0182-44A6-9D7A-C304C0305266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91" name="Object 2">
              <a:extLst>
                <a:ext uri="{FF2B5EF4-FFF2-40B4-BE49-F238E27FC236}">
                  <a16:creationId xmlns:a16="http://schemas.microsoft.com/office/drawing/2014/main" id="{1D6CD9C9-C203-42EF-B87A-81016F7B5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87" name="Object 5">
              <a:extLst>
                <a:ext uri="{FF2B5EF4-FFF2-40B4-BE49-F238E27FC236}">
                  <a16:creationId xmlns:a16="http://schemas.microsoft.com/office/drawing/2014/main" id="{679AE787-816F-4A54-9080-34B2EA9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392400" y="409486"/>
            <a:ext cx="24309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296382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메뉴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UI</a:t>
            </a: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회원가입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pic>
        <p:nvPicPr>
          <p:cNvPr id="9" name="Picture 0">
            <a:extLst>
              <a:ext uri="{FF2B5EF4-FFF2-40B4-BE49-F238E27FC236}">
                <a16:creationId xmlns:a16="http://schemas.microsoft.com/office/drawing/2014/main" id="{AC90B324-39BD-4016-A2FF-350E9ED9D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951" y="3229749"/>
            <a:ext cx="3101889" cy="3756509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0" name="Picture 2">
            <a:extLst>
              <a:ext uri="{FF2B5EF4-FFF2-40B4-BE49-F238E27FC236}">
                <a16:creationId xmlns:a16="http://schemas.microsoft.com/office/drawing/2014/main" id="{2A3048E7-AFC0-4B41-A1A0-FADE5870DCFE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5996268" y="2638074"/>
            <a:ext cx="4269813" cy="5165715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195977-394D-4978-AB53-5BDB5DC5F490}"/>
              </a:ext>
            </a:extLst>
          </p:cNvPr>
          <p:cNvCxnSpPr>
            <a:cxnSpLocks/>
          </p:cNvCxnSpPr>
          <p:nvPr/>
        </p:nvCxnSpPr>
        <p:spPr>
          <a:xfrm>
            <a:off x="3589020" y="6515100"/>
            <a:ext cx="1440180" cy="0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5" name="Picture 4">
            <a:extLst>
              <a:ext uri="{FF2B5EF4-FFF2-40B4-BE49-F238E27FC236}">
                <a16:creationId xmlns:a16="http://schemas.microsoft.com/office/drawing/2014/main" id="{094C9AD1-E6AF-4F7B-88CB-ED9893168412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257552" y="625466"/>
            <a:ext cx="3511723" cy="429577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16" name="Picture 6">
            <a:extLst>
              <a:ext uri="{FF2B5EF4-FFF2-40B4-BE49-F238E27FC236}">
                <a16:creationId xmlns:a16="http://schemas.microsoft.com/office/drawing/2014/main" id="{46DF0717-A5C0-49C7-B8B0-3F87BB87A7E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257553" y="5499698"/>
            <a:ext cx="3511723" cy="4343905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13" name="화살표: 오른쪽 12">
            <a:extLst>
              <a:ext uri="{FF2B5EF4-FFF2-40B4-BE49-F238E27FC236}">
                <a16:creationId xmlns:a16="http://schemas.microsoft.com/office/drawing/2014/main" id="{9CF790B9-9598-40B0-B56B-DF780A124C05}"/>
              </a:ext>
            </a:extLst>
          </p:cNvPr>
          <p:cNvSpPr/>
          <p:nvPr/>
        </p:nvSpPr>
        <p:spPr>
          <a:xfrm>
            <a:off x="10583637" y="3229749"/>
            <a:ext cx="1269612" cy="76299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</a:p>
        </p:txBody>
      </p:sp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D8371616-487B-494A-A30C-6E162D601E70}"/>
              </a:ext>
            </a:extLst>
          </p:cNvPr>
          <p:cNvSpPr/>
          <p:nvPr/>
        </p:nvSpPr>
        <p:spPr>
          <a:xfrm>
            <a:off x="10627011" y="6458212"/>
            <a:ext cx="1269612" cy="76299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377557315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C4E72A-0182-44A6-9D7A-C304C0305266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91" name="Object 2">
              <a:extLst>
                <a:ext uri="{FF2B5EF4-FFF2-40B4-BE49-F238E27FC236}">
                  <a16:creationId xmlns:a16="http://schemas.microsoft.com/office/drawing/2014/main" id="{1D6CD9C9-C203-42EF-B87A-81016F7B5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87" name="Object 5">
              <a:extLst>
                <a:ext uri="{FF2B5EF4-FFF2-40B4-BE49-F238E27FC236}">
                  <a16:creationId xmlns:a16="http://schemas.microsoft.com/office/drawing/2014/main" id="{679AE787-816F-4A54-9080-34B2EA9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499080" y="409486"/>
            <a:ext cx="232425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296382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메뉴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UI</a:t>
            </a: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로그인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pic>
        <p:nvPicPr>
          <p:cNvPr id="9" name="Picture 0">
            <a:extLst>
              <a:ext uri="{FF2B5EF4-FFF2-40B4-BE49-F238E27FC236}">
                <a16:creationId xmlns:a16="http://schemas.microsoft.com/office/drawing/2014/main" id="{AC90B324-39BD-4016-A2FF-350E9ED9D66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/>
          </a:blip>
          <a:stretch>
            <a:fillRect/>
          </a:stretch>
        </p:blipFill>
        <p:spPr>
          <a:xfrm>
            <a:off x="767951" y="3229749"/>
            <a:ext cx="3101889" cy="3756509"/>
          </a:xfrm>
          <a:prstGeom prst="rect">
            <a:avLst/>
          </a:prstGeom>
          <a:noFill/>
          <a:ln>
            <a:noFill/>
          </a:ln>
          <a:effectLst/>
        </p:spPr>
      </p:pic>
      <p:cxnSp>
        <p:nvCxnSpPr>
          <p:cNvPr id="11" name="직선 화살표 연결선 10">
            <a:extLst>
              <a:ext uri="{FF2B5EF4-FFF2-40B4-BE49-F238E27FC236}">
                <a16:creationId xmlns:a16="http://schemas.microsoft.com/office/drawing/2014/main" id="{DF195977-394D-4978-AB53-5BDB5DC5F490}"/>
              </a:ext>
            </a:extLst>
          </p:cNvPr>
          <p:cNvCxnSpPr>
            <a:cxnSpLocks/>
          </p:cNvCxnSpPr>
          <p:nvPr/>
        </p:nvCxnSpPr>
        <p:spPr>
          <a:xfrm>
            <a:off x="1981200" y="6515100"/>
            <a:ext cx="3048000" cy="0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2" name="Picture 7">
            <a:extLst>
              <a:ext uri="{FF2B5EF4-FFF2-40B4-BE49-F238E27FC236}">
                <a16:creationId xmlns:a16="http://schemas.microsoft.com/office/drawing/2014/main" id="{9127C481-4E85-499E-97D4-268CE15CE31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/>
          </a:blip>
          <a:stretch>
            <a:fillRect/>
          </a:stretch>
        </p:blipFill>
        <p:spPr>
          <a:xfrm>
            <a:off x="6127482" y="2551097"/>
            <a:ext cx="4225209" cy="5113812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3" name="Picture 9">
            <a:extLst>
              <a:ext uri="{FF2B5EF4-FFF2-40B4-BE49-F238E27FC236}">
                <a16:creationId xmlns:a16="http://schemas.microsoft.com/office/drawing/2014/main" id="{1E7597CB-CFB8-41A4-89C5-13EA0DEC8C53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/>
          </a:blip>
          <a:stretch>
            <a:fillRect/>
          </a:stretch>
        </p:blipFill>
        <p:spPr>
          <a:xfrm>
            <a:off x="12047220" y="634695"/>
            <a:ext cx="3451860" cy="4262075"/>
          </a:xfrm>
          <a:prstGeom prst="rect">
            <a:avLst/>
          </a:prstGeom>
          <a:noFill/>
          <a:ln>
            <a:noFill/>
          </a:ln>
          <a:effectLst/>
        </p:spPr>
      </p:pic>
      <p:pic>
        <p:nvPicPr>
          <p:cNvPr id="24" name="Picture 11">
            <a:extLst>
              <a:ext uri="{FF2B5EF4-FFF2-40B4-BE49-F238E27FC236}">
                <a16:creationId xmlns:a16="http://schemas.microsoft.com/office/drawing/2014/main" id="{03A90673-CE04-452A-B2A1-F9A2AAD1688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/>
          </a:blip>
          <a:stretch>
            <a:fillRect/>
          </a:stretch>
        </p:blipFill>
        <p:spPr>
          <a:xfrm>
            <a:off x="12062460" y="5390231"/>
            <a:ext cx="3451860" cy="4180187"/>
          </a:xfrm>
          <a:prstGeom prst="rect">
            <a:avLst/>
          </a:prstGeom>
          <a:noFill/>
          <a:ln>
            <a:noFill/>
          </a:ln>
          <a:effectLst/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D3EDD523-F533-42F8-8C5D-11E0C19CDAB6}"/>
              </a:ext>
            </a:extLst>
          </p:cNvPr>
          <p:cNvSpPr/>
          <p:nvPr/>
        </p:nvSpPr>
        <p:spPr>
          <a:xfrm>
            <a:off x="10583637" y="3229749"/>
            <a:ext cx="1269612" cy="76299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성공</a:t>
            </a:r>
          </a:p>
        </p:txBody>
      </p:sp>
      <p:sp>
        <p:nvSpPr>
          <p:cNvPr id="26" name="화살표: 오른쪽 25">
            <a:extLst>
              <a:ext uri="{FF2B5EF4-FFF2-40B4-BE49-F238E27FC236}">
                <a16:creationId xmlns:a16="http://schemas.microsoft.com/office/drawing/2014/main" id="{0CDEF346-A555-477E-902B-79D240CD9138}"/>
              </a:ext>
            </a:extLst>
          </p:cNvPr>
          <p:cNvSpPr/>
          <p:nvPr/>
        </p:nvSpPr>
        <p:spPr>
          <a:xfrm>
            <a:off x="10627011" y="6458212"/>
            <a:ext cx="1269612" cy="762996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dirty="0">
                <a:solidFill>
                  <a:schemeClr val="tx1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실패</a:t>
            </a:r>
          </a:p>
        </p:txBody>
      </p:sp>
    </p:spTree>
    <p:extLst>
      <p:ext uri="{BB962C8B-B14F-4D97-AF65-F5344CB8AC3E}">
        <p14:creationId xmlns:p14="http://schemas.microsoft.com/office/powerpoint/2010/main" val="18518428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32C4E72A-0182-44A6-9D7A-C304C0305266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91" name="Object 2">
              <a:extLst>
                <a:ext uri="{FF2B5EF4-FFF2-40B4-BE49-F238E27FC236}">
                  <a16:creationId xmlns:a16="http://schemas.microsoft.com/office/drawing/2014/main" id="{1D6CD9C9-C203-42EF-B87A-81016F7B54FE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87" name="Object 5">
              <a:extLst>
                <a:ext uri="{FF2B5EF4-FFF2-40B4-BE49-F238E27FC236}">
                  <a16:creationId xmlns:a16="http://schemas.microsoft.com/office/drawing/2014/main" id="{679AE787-816F-4A54-9080-34B2EA9CFF4F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240000" y="409486"/>
            <a:ext cx="25833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8A1736BC-5387-487C-9AF1-8A829E6C9D5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82000" y="983134"/>
            <a:ext cx="6521662" cy="8407176"/>
          </a:xfrm>
          <a:prstGeom prst="rect">
            <a:avLst/>
          </a:prstGeom>
        </p:spPr>
      </p:pic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296382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메뉴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UI</a:t>
            </a: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메인 메뉴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01071335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0" name="그룹 19">
            <a:extLst>
              <a:ext uri="{FF2B5EF4-FFF2-40B4-BE49-F238E27FC236}">
                <a16:creationId xmlns:a16="http://schemas.microsoft.com/office/drawing/2014/main" id="{916B39A9-DE5F-4B6B-9732-C2DA632C4AE4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21" name="Object 2">
              <a:extLst>
                <a:ext uri="{FF2B5EF4-FFF2-40B4-BE49-F238E27FC236}">
                  <a16:creationId xmlns:a16="http://schemas.microsoft.com/office/drawing/2014/main" id="{51AE740F-1798-40A6-B760-AFEE097A55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" y="1286"/>
              <a:ext cx="18285713" cy="10285714"/>
            </a:xfrm>
            <a:prstGeom prst="rect">
              <a:avLst/>
            </a:prstGeom>
          </p:spPr>
        </p:pic>
        <p:pic>
          <p:nvPicPr>
            <p:cNvPr id="22" name="Object 5">
              <a:extLst>
                <a:ext uri="{FF2B5EF4-FFF2-40B4-BE49-F238E27FC236}">
                  <a16:creationId xmlns:a16="http://schemas.microsoft.com/office/drawing/2014/main" id="{2DC864B7-EE42-4347-8810-7473754A18C3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pic>
        <p:nvPicPr>
          <p:cNvPr id="14" name="그림 13">
            <a:extLst>
              <a:ext uri="{FF2B5EF4-FFF2-40B4-BE49-F238E27FC236}">
                <a16:creationId xmlns:a16="http://schemas.microsoft.com/office/drawing/2014/main" id="{F496767F-7F55-4599-8C20-CE0BBD0500C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47" y="2862798"/>
            <a:ext cx="2800741" cy="3610479"/>
          </a:xfrm>
          <a:prstGeom prst="rect">
            <a:avLst/>
          </a:prstGeom>
        </p:spPr>
      </p:pic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6545229" cy="1661993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메뉴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UI</a:t>
            </a: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환경 설정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altLang="ko-KR" sz="3600" b="1" kern="0" spc="-200" dirty="0">
              <a:solidFill>
                <a:srgbClr val="271948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 Thin" pitchFamily="34" charset="0"/>
            </a:endParaRPr>
          </a:p>
          <a:p>
            <a:endParaRPr lang="en-US" b="1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316200" y="409486"/>
            <a:ext cx="25071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grpSp>
        <p:nvGrpSpPr>
          <p:cNvPr id="7" name="그룹 1004">
            <a:extLst>
              <a:ext uri="{FF2B5EF4-FFF2-40B4-BE49-F238E27FC236}">
                <a16:creationId xmlns:a16="http://schemas.microsoft.com/office/drawing/2014/main" id="{5D2DA207-81EE-45AD-9DF4-C800FB3E4464}"/>
              </a:ext>
            </a:extLst>
          </p:cNvPr>
          <p:cNvGrpSpPr>
            <a:grpSpLocks noChangeAspect="1"/>
          </p:cNvGrpSpPr>
          <p:nvPr/>
        </p:nvGrpSpPr>
        <p:grpSpPr>
          <a:xfrm>
            <a:off x="5715000" y="6918192"/>
            <a:ext cx="5783230" cy="3108486"/>
            <a:chOff x="-90476" y="3317143"/>
            <a:chExt cx="6171429" cy="3317143"/>
          </a:xfrm>
        </p:grpSpPr>
        <p:pic>
          <p:nvPicPr>
            <p:cNvPr id="8" name="Object 11">
              <a:extLst>
                <a:ext uri="{FF2B5EF4-FFF2-40B4-BE49-F238E27FC236}">
                  <a16:creationId xmlns:a16="http://schemas.microsoft.com/office/drawing/2014/main" id="{B07F198D-DBA9-49AA-8C4F-A7DEC86BA24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-90476" y="3317143"/>
              <a:ext cx="6171429" cy="3317143"/>
            </a:xfrm>
            <a:prstGeom prst="rect">
              <a:avLst/>
            </a:prstGeom>
          </p:spPr>
        </p:pic>
      </p:grpSp>
      <p:grpSp>
        <p:nvGrpSpPr>
          <p:cNvPr id="9" name="그룹 1005">
            <a:extLst>
              <a:ext uri="{FF2B5EF4-FFF2-40B4-BE49-F238E27FC236}">
                <a16:creationId xmlns:a16="http://schemas.microsoft.com/office/drawing/2014/main" id="{C7B1456A-F77C-4848-A943-85AE610C6CC0}"/>
              </a:ext>
            </a:extLst>
          </p:cNvPr>
          <p:cNvGrpSpPr>
            <a:grpSpLocks noChangeAspect="1"/>
          </p:cNvGrpSpPr>
          <p:nvPr/>
        </p:nvGrpSpPr>
        <p:grpSpPr>
          <a:xfrm>
            <a:off x="12000357" y="6905556"/>
            <a:ext cx="5783229" cy="3108486"/>
            <a:chOff x="6057143" y="3245714"/>
            <a:chExt cx="6171429" cy="3317143"/>
          </a:xfrm>
        </p:grpSpPr>
        <p:pic>
          <p:nvPicPr>
            <p:cNvPr id="10" name="Object 14">
              <a:extLst>
                <a:ext uri="{FF2B5EF4-FFF2-40B4-BE49-F238E27FC236}">
                  <a16:creationId xmlns:a16="http://schemas.microsoft.com/office/drawing/2014/main" id="{84AD2FE9-111E-42F3-934C-DBAD0FB0EBD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6057143" y="3245714"/>
              <a:ext cx="6171429" cy="3317143"/>
            </a:xfrm>
            <a:prstGeom prst="rect">
              <a:avLst/>
            </a:prstGeom>
          </p:spPr>
        </p:pic>
      </p:grpSp>
      <p:sp>
        <p:nvSpPr>
          <p:cNvPr id="12" name="Object 8">
            <a:extLst>
              <a:ext uri="{FF2B5EF4-FFF2-40B4-BE49-F238E27FC236}">
                <a16:creationId xmlns:a16="http://schemas.microsoft.com/office/drawing/2014/main" id="{E0BA0677-434B-4777-8F97-79D0253887FE}"/>
              </a:ext>
            </a:extLst>
          </p:cNvPr>
          <p:cNvSpPr txBox="1"/>
          <p:nvPr/>
        </p:nvSpPr>
        <p:spPr>
          <a:xfrm>
            <a:off x="3575673" y="8105856"/>
            <a:ext cx="1607399" cy="707886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비교 예시</a:t>
            </a:r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)</a:t>
            </a:r>
          </a:p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-</a:t>
            </a:r>
            <a:r>
              <a:rPr lang="en-US" altLang="ko-KR" sz="2000" b="1" dirty="0" err="1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Brotato</a:t>
            </a:r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-</a:t>
            </a:r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9BD5C913-83F3-468E-9075-DDE3B579D67A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060963" y="378073"/>
            <a:ext cx="9506514" cy="6279798"/>
          </a:xfrm>
          <a:prstGeom prst="rect">
            <a:avLst/>
          </a:prstGeom>
        </p:spPr>
      </p:pic>
      <p:cxnSp>
        <p:nvCxnSpPr>
          <p:cNvPr id="4" name="직선 화살표 연결선 3">
            <a:extLst>
              <a:ext uri="{FF2B5EF4-FFF2-40B4-BE49-F238E27FC236}">
                <a16:creationId xmlns:a16="http://schemas.microsoft.com/office/drawing/2014/main" id="{3BEA01F4-B38A-4339-923B-4F64F7B26F2A}"/>
              </a:ext>
            </a:extLst>
          </p:cNvPr>
          <p:cNvCxnSpPr>
            <a:cxnSpLocks/>
          </p:cNvCxnSpPr>
          <p:nvPr/>
        </p:nvCxnSpPr>
        <p:spPr>
          <a:xfrm>
            <a:off x="3200400" y="5372100"/>
            <a:ext cx="1982672" cy="0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84949968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001C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4" name="그룹 13">
            <a:extLst>
              <a:ext uri="{FF2B5EF4-FFF2-40B4-BE49-F238E27FC236}">
                <a16:creationId xmlns:a16="http://schemas.microsoft.com/office/drawing/2014/main" id="{DA03AB35-31DD-4F06-8B96-0159862DA9D9}"/>
              </a:ext>
            </a:extLst>
          </p:cNvPr>
          <p:cNvGrpSpPr/>
          <p:nvPr/>
        </p:nvGrpSpPr>
        <p:grpSpPr>
          <a:xfrm>
            <a:off x="-1" y="0"/>
            <a:ext cx="18285715" cy="10287000"/>
            <a:chOff x="-1" y="0"/>
            <a:chExt cx="18285715" cy="10287000"/>
          </a:xfrm>
        </p:grpSpPr>
        <p:pic>
          <p:nvPicPr>
            <p:cNvPr id="15" name="Object 2">
              <a:extLst>
                <a:ext uri="{FF2B5EF4-FFF2-40B4-BE49-F238E27FC236}">
                  <a16:creationId xmlns:a16="http://schemas.microsoft.com/office/drawing/2014/main" id="{5C2A608E-4F67-4AB2-B2CB-0387284EF725}"/>
                </a:ext>
              </a:extLst>
            </p:cNvPr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0" y="1286"/>
              <a:ext cx="18285714" cy="10285714"/>
            </a:xfrm>
            <a:prstGeom prst="rect">
              <a:avLst/>
            </a:prstGeom>
          </p:spPr>
        </p:pic>
        <p:pic>
          <p:nvPicPr>
            <p:cNvPr id="16" name="Object 5">
              <a:extLst>
                <a:ext uri="{FF2B5EF4-FFF2-40B4-BE49-F238E27FC236}">
                  <a16:creationId xmlns:a16="http://schemas.microsoft.com/office/drawing/2014/main" id="{F28600A3-AC96-4895-B6C6-61185C280DA1}"/>
                </a:ext>
              </a:extLst>
            </p:cNvPr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" y="0"/>
              <a:ext cx="5420785" cy="10285714"/>
            </a:xfrm>
            <a:prstGeom prst="rect">
              <a:avLst/>
            </a:prstGeom>
          </p:spPr>
        </p:pic>
      </p:grpSp>
      <p:pic>
        <p:nvPicPr>
          <p:cNvPr id="10" name="그림 9">
            <a:extLst>
              <a:ext uri="{FF2B5EF4-FFF2-40B4-BE49-F238E27FC236}">
                <a16:creationId xmlns:a16="http://schemas.microsoft.com/office/drawing/2014/main" id="{F014C28A-B117-40D3-BA03-E56FE08852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99447" y="2862798"/>
            <a:ext cx="2800741" cy="3610479"/>
          </a:xfrm>
          <a:prstGeom prst="rect">
            <a:avLst/>
          </a:prstGeom>
        </p:spPr>
      </p:pic>
      <p:sp>
        <p:nvSpPr>
          <p:cNvPr id="79" name="Object 8">
            <a:extLst>
              <a:ext uri="{FF2B5EF4-FFF2-40B4-BE49-F238E27FC236}">
                <a16:creationId xmlns:a16="http://schemas.microsoft.com/office/drawing/2014/main" id="{389A016D-04A9-4FA2-9760-9E0D8AA0B9C1}"/>
              </a:ext>
            </a:extLst>
          </p:cNvPr>
          <p:cNvSpPr txBox="1"/>
          <p:nvPr/>
        </p:nvSpPr>
        <p:spPr>
          <a:xfrm>
            <a:off x="1150971" y="1230219"/>
            <a:ext cx="2963829" cy="1384995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ko-KR" altLang="en-US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메뉴 </a:t>
            </a:r>
            <a:r>
              <a:rPr lang="en-US" altLang="ko-KR" sz="4800" b="1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 Thin" pitchFamily="34" charset="0"/>
              </a:rPr>
              <a:t>UI</a:t>
            </a:r>
          </a:p>
          <a:p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&lt;</a:t>
            </a:r>
            <a:r>
              <a:rPr lang="ko-KR" altLang="en-US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게임 종료</a:t>
            </a:r>
            <a:r>
              <a:rPr lang="en-US" altLang="ko-KR" sz="3600" kern="0" spc="-200" dirty="0">
                <a:solidFill>
                  <a:srgbClr val="271948"/>
                </a:solidFill>
                <a:latin typeface="맑은 고딕" panose="020B0503020000020004" pitchFamily="50" charset="-127"/>
                <a:ea typeface="맑은 고딕" panose="020B0503020000020004" pitchFamily="50" charset="-127"/>
              </a:rPr>
              <a:t>&gt;</a:t>
            </a:r>
            <a:endParaRPr lang="en-US" sz="3600" dirty="0"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sp>
        <p:nvSpPr>
          <p:cNvPr id="82" name="Object 8">
            <a:extLst>
              <a:ext uri="{FF2B5EF4-FFF2-40B4-BE49-F238E27FC236}">
                <a16:creationId xmlns:a16="http://schemas.microsoft.com/office/drawing/2014/main" id="{41E5F787-685A-4480-B314-1B6833C01558}"/>
              </a:ext>
            </a:extLst>
          </p:cNvPr>
          <p:cNvSpPr txBox="1"/>
          <p:nvPr/>
        </p:nvSpPr>
        <p:spPr>
          <a:xfrm>
            <a:off x="1150971" y="9367450"/>
            <a:ext cx="1395611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en-US" altLang="ko-KR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2. UI </a:t>
            </a:r>
            <a:r>
              <a:rPr lang="ko-KR" altLang="en-US" sz="2000" b="1" dirty="0">
                <a:solidFill>
                  <a:srgbClr val="221945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설계</a:t>
            </a:r>
            <a:endParaRPr lang="en-US" altLang="ko-KR" sz="2000" b="1" dirty="0">
              <a:solidFill>
                <a:srgbClr val="221945"/>
              </a:solidFill>
              <a:latin typeface="맑은 고딕" panose="020B0503020000020004" pitchFamily="50" charset="-127"/>
              <a:ea typeface="맑은 고딕" panose="020B0503020000020004" pitchFamily="50" charset="-127"/>
              <a:cs typeface="Pretendard" pitchFamily="34" charset="0"/>
            </a:endParaRPr>
          </a:p>
        </p:txBody>
      </p:sp>
      <p:sp>
        <p:nvSpPr>
          <p:cNvPr id="83" name="Object 12">
            <a:extLst>
              <a:ext uri="{FF2B5EF4-FFF2-40B4-BE49-F238E27FC236}">
                <a16:creationId xmlns:a16="http://schemas.microsoft.com/office/drawing/2014/main" id="{649E147C-6E28-45AE-9852-550F73859E57}"/>
              </a:ext>
            </a:extLst>
          </p:cNvPr>
          <p:cNvSpPr txBox="1"/>
          <p:nvPr/>
        </p:nvSpPr>
        <p:spPr>
          <a:xfrm>
            <a:off x="15392400" y="409486"/>
            <a:ext cx="2430930" cy="400110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pPr algn="r"/>
            <a:r>
              <a:rPr lang="en-US" altLang="ko-KR" sz="2000" b="1" dirty="0">
                <a:solidFill>
                  <a:schemeClr val="bg1"/>
                </a:solidFill>
                <a:latin typeface="맑은 고딕" panose="020B0503020000020004" pitchFamily="50" charset="-127"/>
                <a:ea typeface="맑은 고딕" panose="020B0503020000020004" pitchFamily="50" charset="-127"/>
                <a:cs typeface="Pretendard" pitchFamily="34" charset="0"/>
              </a:rPr>
              <a:t>Farming Survival</a:t>
            </a:r>
            <a:endParaRPr lang="en-US" dirty="0">
              <a:solidFill>
                <a:schemeClr val="bg1"/>
              </a:solidFill>
              <a:latin typeface="맑은 고딕" panose="020B0503020000020004" pitchFamily="50" charset="-127"/>
              <a:ea typeface="맑은 고딕" panose="020B0503020000020004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CEDD0C4-DBF4-4AB9-8253-D21933574A3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672033" y="1061993"/>
            <a:ext cx="8567967" cy="8163014"/>
          </a:xfrm>
          <a:prstGeom prst="rect">
            <a:avLst/>
          </a:prstGeom>
        </p:spPr>
      </p:pic>
      <p:cxnSp>
        <p:nvCxnSpPr>
          <p:cNvPr id="8" name="직선 화살표 연결선 7">
            <a:extLst>
              <a:ext uri="{FF2B5EF4-FFF2-40B4-BE49-F238E27FC236}">
                <a16:creationId xmlns:a16="http://schemas.microsoft.com/office/drawing/2014/main" id="{6C9A1C7A-F638-43AF-B070-C4B808DF9583}"/>
              </a:ext>
            </a:extLst>
          </p:cNvPr>
          <p:cNvCxnSpPr>
            <a:cxnSpLocks/>
          </p:cNvCxnSpPr>
          <p:nvPr/>
        </p:nvCxnSpPr>
        <p:spPr>
          <a:xfrm flipV="1">
            <a:off x="3162300" y="6210301"/>
            <a:ext cx="1963882" cy="1"/>
          </a:xfrm>
          <a:prstGeom prst="straightConnector1">
            <a:avLst/>
          </a:prstGeom>
          <a:ln>
            <a:headEnd w="lg" len="lg"/>
            <a:tailEnd type="triangle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30712799"/>
      </p:ext>
    </p:extLst>
  </p:cSld>
  <p:clrMapOvr>
    <a:overrideClrMapping bg1="lt1" tx1="dk1" bg2="lt2" tx2="dk2" accent1="accent1" accent2="accent2" accent3="accent3" accent4="accent4" accent5="accent5" accent6="accent6" hlink="hlink" folHlink="folHlink"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Override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0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1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1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2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3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4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5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6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7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8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ppt/theme/themeOverride9.xml><?xml version="1.0" encoding="utf-8"?>
<a:themeOverride xmlns:a="http://schemas.openxmlformats.org/drawingml/2006/main">
  <a:clrScheme name="Office">
    <a:dk1>
      <a:sysClr val="windowText" lastClr="000000"/>
    </a:dk1>
    <a:lt1>
      <a:sysClr val="window" lastClr="FFFFFF"/>
    </a:lt1>
    <a:dk2>
      <a:srgbClr val="1F497D"/>
    </a:dk2>
    <a:lt2>
      <a:srgbClr val="EEECE1"/>
    </a:lt2>
    <a:accent1>
      <a:srgbClr val="4F81BD"/>
    </a:accent1>
    <a:accent2>
      <a:srgbClr val="C0504D"/>
    </a:accent2>
    <a:accent3>
      <a:srgbClr val="9BBB59"/>
    </a:accent3>
    <a:accent4>
      <a:srgbClr val="8064A2"/>
    </a:accent4>
    <a:accent5>
      <a:srgbClr val="4BACC6"/>
    </a:accent5>
    <a:accent6>
      <a:srgbClr val="F79646"/>
    </a:accent6>
    <a:hlink>
      <a:srgbClr val="0000FF"/>
    </a:hlink>
    <a:folHlink>
      <a:srgbClr val="800080"/>
    </a:folHlink>
  </a:clrScheme>
</a:themeOverrid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630</TotalTime>
  <Words>580</Words>
  <Application>Microsoft Office PowerPoint</Application>
  <PresentationFormat>사용자 지정</PresentationFormat>
  <Paragraphs>254</Paragraphs>
  <Slides>36</Slides>
  <Notes>14</Notes>
  <HiddenSlides>0</HiddenSlides>
  <MMClips>0</MMClips>
  <ScaleCrop>false</ScaleCrop>
  <HeadingPairs>
    <vt:vector size="6" baseType="variant">
      <vt:variant>
        <vt:lpstr>사용한 글꼴</vt:lpstr>
      </vt:variant>
      <vt:variant>
        <vt:i4>11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36</vt:i4>
      </vt:variant>
    </vt:vector>
  </HeadingPairs>
  <TitlesOfParts>
    <vt:vector size="48" baseType="lpstr">
      <vt:lpstr>Pretendard</vt:lpstr>
      <vt:lpstr>Pretendard ExtraBold</vt:lpstr>
      <vt:lpstr>Pretendard Medium</vt:lpstr>
      <vt:lpstr>Pretendard SemiBold</vt:lpstr>
      <vt:lpstr>Pretendard Thin</vt:lpstr>
      <vt:lpstr>맑은 고딕</vt:lpstr>
      <vt:lpstr>배달의민족 도현</vt:lpstr>
      <vt:lpstr>Arial</vt:lpstr>
      <vt:lpstr>Arial Black</vt:lpstr>
      <vt:lpstr>Calibri</vt:lpstr>
      <vt:lpstr>Wingdings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이지우 2017120097</cp:lastModifiedBy>
  <cp:revision>74</cp:revision>
  <dcterms:created xsi:type="dcterms:W3CDTF">2022-12-03T16:40:03Z</dcterms:created>
  <dcterms:modified xsi:type="dcterms:W3CDTF">2022-12-07T14:40:24Z</dcterms:modified>
</cp:coreProperties>
</file>